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8"/>
  </p:notesMasterIdLst>
  <p:handoutMasterIdLst>
    <p:handoutMasterId r:id="rId39"/>
  </p:handoutMasterIdLst>
  <p:sldIdLst>
    <p:sldId id="292" r:id="rId5"/>
    <p:sldId id="2147310499" r:id="rId6"/>
    <p:sldId id="2147310498" r:id="rId7"/>
    <p:sldId id="2147310501" r:id="rId8"/>
    <p:sldId id="2147310502" r:id="rId9"/>
    <p:sldId id="2147310543" r:id="rId10"/>
    <p:sldId id="1390" r:id="rId11"/>
    <p:sldId id="723" r:id="rId12"/>
    <p:sldId id="2147310536" r:id="rId13"/>
    <p:sldId id="2147310544" r:id="rId14"/>
    <p:sldId id="2147310545" r:id="rId15"/>
    <p:sldId id="2147310548" r:id="rId16"/>
    <p:sldId id="2147310550" r:id="rId17"/>
    <p:sldId id="2147310551" r:id="rId18"/>
    <p:sldId id="2147310505" r:id="rId19"/>
    <p:sldId id="2147310533" r:id="rId20"/>
    <p:sldId id="2147310525" r:id="rId21"/>
    <p:sldId id="2147310526" r:id="rId22"/>
    <p:sldId id="2147310527" r:id="rId23"/>
    <p:sldId id="2147310529" r:id="rId24"/>
    <p:sldId id="2147310513" r:id="rId25"/>
    <p:sldId id="2147310508" r:id="rId26"/>
    <p:sldId id="2147310514" r:id="rId27"/>
    <p:sldId id="2147310515" r:id="rId28"/>
    <p:sldId id="2147310509" r:id="rId29"/>
    <p:sldId id="2147310538" r:id="rId30"/>
    <p:sldId id="2147310521" r:id="rId31"/>
    <p:sldId id="2147310549" r:id="rId32"/>
    <p:sldId id="2147310522" r:id="rId33"/>
    <p:sldId id="2147310524" r:id="rId34"/>
    <p:sldId id="285" r:id="rId35"/>
    <p:sldId id="2147310534" r:id="rId36"/>
    <p:sldId id="293" r:id="rId3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0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6A08E-D2DB-4B30-A16F-A3DE6E64D2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C5E4E-78EB-4A47-A82C-9964F982DBA7}">
      <dgm:prSet/>
      <dgm:spPr/>
      <dgm:t>
        <a:bodyPr/>
        <a:lstStyle/>
        <a:p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overweight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are the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most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important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preventable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risk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factors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for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cancer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after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cigarette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 smoking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524DB-63E1-403B-8AA7-B732A554BCD6}" type="parTrans" cxnId="{46C2DC37-E9E7-4387-90FC-14164B740AEF}">
      <dgm:prSet/>
      <dgm:spPr/>
      <dgm:t>
        <a:bodyPr/>
        <a:lstStyle/>
        <a:p>
          <a:endParaRPr lang="en-US"/>
        </a:p>
      </dgm:t>
    </dgm:pt>
    <dgm:pt modelId="{A7A23DBE-B724-452A-B846-1A61CE0730C6}" type="sibTrans" cxnId="{46C2DC37-E9E7-4387-90FC-14164B740AEF}">
      <dgm:prSet/>
      <dgm:spPr/>
      <dgm:t>
        <a:bodyPr/>
        <a:lstStyle/>
        <a:p>
          <a:endParaRPr lang="en-US"/>
        </a:p>
      </dgm:t>
    </dgm:pt>
    <dgm:pt modelId="{8FB54FA4-D136-4F3E-8E0C-A0382CAB66F3}">
      <dgm:prSet custT="1"/>
      <dgm:spPr/>
      <dgm:t>
        <a:bodyPr/>
        <a:lstStyle/>
        <a:p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Excess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body weight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associated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with 7.8% of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6.5% of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deaths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20AC3A3-C0C4-462D-BF41-592F6E4751A0}" type="parTrans" cxnId="{B277703F-20B8-49EE-AE26-4675ECBBEBFE}">
      <dgm:prSet/>
      <dgm:spPr/>
      <dgm:t>
        <a:bodyPr/>
        <a:lstStyle/>
        <a:p>
          <a:endParaRPr lang="en-US"/>
        </a:p>
      </dgm:t>
    </dgm:pt>
    <dgm:pt modelId="{F034DB9D-5682-44C9-A2DF-E1B2A46EA1CE}" type="sibTrans" cxnId="{B277703F-20B8-49EE-AE26-4675ECBBEBFE}">
      <dgm:prSet/>
      <dgm:spPr/>
      <dgm:t>
        <a:bodyPr/>
        <a:lstStyle/>
        <a:p>
          <a:endParaRPr lang="en-US"/>
        </a:p>
      </dgm:t>
    </dgm:pt>
    <dgm:pt modelId="{B758A80A-F3BF-334C-80ED-9A24265195F3}" type="pres">
      <dgm:prSet presAssocID="{2026A08E-D2DB-4B30-A16F-A3DE6E64D2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AF17E-5B43-1743-A398-A47B0D154EF2}" type="pres">
      <dgm:prSet presAssocID="{D1DC5E4E-78EB-4A47-A82C-9964F982DBA7}" presName="hierRoot1" presStyleCnt="0"/>
      <dgm:spPr/>
    </dgm:pt>
    <dgm:pt modelId="{1E8E7F3F-B627-0345-B9A8-195C1B4CA0CE}" type="pres">
      <dgm:prSet presAssocID="{D1DC5E4E-78EB-4A47-A82C-9964F982DBA7}" presName="composite" presStyleCnt="0"/>
      <dgm:spPr/>
    </dgm:pt>
    <dgm:pt modelId="{31F80615-59B6-FF4B-B229-31B23AD5ECBC}" type="pres">
      <dgm:prSet presAssocID="{D1DC5E4E-78EB-4A47-A82C-9964F982DBA7}" presName="background" presStyleLbl="node0" presStyleIdx="0" presStyleCnt="2"/>
      <dgm:spPr/>
    </dgm:pt>
    <dgm:pt modelId="{A704651B-F671-A845-85C6-D4824E87F021}" type="pres">
      <dgm:prSet presAssocID="{D1DC5E4E-78EB-4A47-A82C-9964F982DBA7}" presName="text" presStyleLbl="fgAcc0" presStyleIdx="0" presStyleCnt="2">
        <dgm:presLayoutVars>
          <dgm:chPref val="3"/>
        </dgm:presLayoutVars>
      </dgm:prSet>
      <dgm:spPr/>
    </dgm:pt>
    <dgm:pt modelId="{565ACD3F-037A-F64C-A00E-E68360FD8A09}" type="pres">
      <dgm:prSet presAssocID="{D1DC5E4E-78EB-4A47-A82C-9964F982DBA7}" presName="hierChild2" presStyleCnt="0"/>
      <dgm:spPr/>
    </dgm:pt>
    <dgm:pt modelId="{7822A02D-584A-1D4B-9264-B880971E945B}" type="pres">
      <dgm:prSet presAssocID="{8FB54FA4-D136-4F3E-8E0C-A0382CAB66F3}" presName="hierRoot1" presStyleCnt="0"/>
      <dgm:spPr/>
    </dgm:pt>
    <dgm:pt modelId="{316008F2-431E-EF44-8CEF-5AE6E8038DA4}" type="pres">
      <dgm:prSet presAssocID="{8FB54FA4-D136-4F3E-8E0C-A0382CAB66F3}" presName="composite" presStyleCnt="0"/>
      <dgm:spPr/>
    </dgm:pt>
    <dgm:pt modelId="{AA4DF6DA-7F53-1A42-AB5F-C1E9B4BD4DA8}" type="pres">
      <dgm:prSet presAssocID="{8FB54FA4-D136-4F3E-8E0C-A0382CAB66F3}" presName="background" presStyleLbl="node0" presStyleIdx="1" presStyleCnt="2"/>
      <dgm:spPr/>
    </dgm:pt>
    <dgm:pt modelId="{8A675949-A8C2-0C49-A33D-E9CF50ACB101}" type="pres">
      <dgm:prSet presAssocID="{8FB54FA4-D136-4F3E-8E0C-A0382CAB66F3}" presName="text" presStyleLbl="fgAcc0" presStyleIdx="1" presStyleCnt="2">
        <dgm:presLayoutVars>
          <dgm:chPref val="3"/>
        </dgm:presLayoutVars>
      </dgm:prSet>
      <dgm:spPr/>
    </dgm:pt>
    <dgm:pt modelId="{4E4948F0-221E-C642-987C-22C57830EB3A}" type="pres">
      <dgm:prSet presAssocID="{8FB54FA4-D136-4F3E-8E0C-A0382CAB66F3}" presName="hierChild2" presStyleCnt="0"/>
      <dgm:spPr/>
    </dgm:pt>
  </dgm:ptLst>
  <dgm:cxnLst>
    <dgm:cxn modelId="{46C2DC37-E9E7-4387-90FC-14164B740AEF}" srcId="{2026A08E-D2DB-4B30-A16F-A3DE6E64D22A}" destId="{D1DC5E4E-78EB-4A47-A82C-9964F982DBA7}" srcOrd="0" destOrd="0" parTransId="{BB8524DB-63E1-403B-8AA7-B732A554BCD6}" sibTransId="{A7A23DBE-B724-452A-B846-1A61CE0730C6}"/>
    <dgm:cxn modelId="{B277703F-20B8-49EE-AE26-4675ECBBEBFE}" srcId="{2026A08E-D2DB-4B30-A16F-A3DE6E64D22A}" destId="{8FB54FA4-D136-4F3E-8E0C-A0382CAB66F3}" srcOrd="1" destOrd="0" parTransId="{220AC3A3-C0C4-462D-BF41-592F6E4751A0}" sibTransId="{F034DB9D-5682-44C9-A2DF-E1B2A46EA1CE}"/>
    <dgm:cxn modelId="{D54438DB-E1E0-314C-A3FD-06989347A18E}" type="presOf" srcId="{2026A08E-D2DB-4B30-A16F-A3DE6E64D22A}" destId="{B758A80A-F3BF-334C-80ED-9A24265195F3}" srcOrd="0" destOrd="0" presId="urn:microsoft.com/office/officeart/2005/8/layout/hierarchy1"/>
    <dgm:cxn modelId="{06579EEB-66A3-D44A-A17C-C75039036D72}" type="presOf" srcId="{D1DC5E4E-78EB-4A47-A82C-9964F982DBA7}" destId="{A704651B-F671-A845-85C6-D4824E87F021}" srcOrd="0" destOrd="0" presId="urn:microsoft.com/office/officeart/2005/8/layout/hierarchy1"/>
    <dgm:cxn modelId="{501FBBF4-18E5-314B-B014-1B36147D9080}" type="presOf" srcId="{8FB54FA4-D136-4F3E-8E0C-A0382CAB66F3}" destId="{8A675949-A8C2-0C49-A33D-E9CF50ACB101}" srcOrd="0" destOrd="0" presId="urn:microsoft.com/office/officeart/2005/8/layout/hierarchy1"/>
    <dgm:cxn modelId="{183E55C1-5313-7E40-B294-0C9ECAC6D035}" type="presParOf" srcId="{B758A80A-F3BF-334C-80ED-9A24265195F3}" destId="{FBBAF17E-5B43-1743-A398-A47B0D154EF2}" srcOrd="0" destOrd="0" presId="urn:microsoft.com/office/officeart/2005/8/layout/hierarchy1"/>
    <dgm:cxn modelId="{A8C852ED-D485-F64A-BB7D-4A560C494DCD}" type="presParOf" srcId="{FBBAF17E-5B43-1743-A398-A47B0D154EF2}" destId="{1E8E7F3F-B627-0345-B9A8-195C1B4CA0CE}" srcOrd="0" destOrd="0" presId="urn:microsoft.com/office/officeart/2005/8/layout/hierarchy1"/>
    <dgm:cxn modelId="{78305A30-F8DF-094D-B943-1F56891766C1}" type="presParOf" srcId="{1E8E7F3F-B627-0345-B9A8-195C1B4CA0CE}" destId="{31F80615-59B6-FF4B-B229-31B23AD5ECBC}" srcOrd="0" destOrd="0" presId="urn:microsoft.com/office/officeart/2005/8/layout/hierarchy1"/>
    <dgm:cxn modelId="{E11C8749-A184-2942-A14F-E1B270EDD26D}" type="presParOf" srcId="{1E8E7F3F-B627-0345-B9A8-195C1B4CA0CE}" destId="{A704651B-F671-A845-85C6-D4824E87F021}" srcOrd="1" destOrd="0" presId="urn:microsoft.com/office/officeart/2005/8/layout/hierarchy1"/>
    <dgm:cxn modelId="{6A653EB1-8E3C-2B47-8FE0-2D506C375021}" type="presParOf" srcId="{FBBAF17E-5B43-1743-A398-A47B0D154EF2}" destId="{565ACD3F-037A-F64C-A00E-E68360FD8A09}" srcOrd="1" destOrd="0" presId="urn:microsoft.com/office/officeart/2005/8/layout/hierarchy1"/>
    <dgm:cxn modelId="{BB8A88C4-6B11-7243-BE2B-CEAFFBE905CD}" type="presParOf" srcId="{B758A80A-F3BF-334C-80ED-9A24265195F3}" destId="{7822A02D-584A-1D4B-9264-B880971E945B}" srcOrd="1" destOrd="0" presId="urn:microsoft.com/office/officeart/2005/8/layout/hierarchy1"/>
    <dgm:cxn modelId="{0BE5ED90-18B4-904B-B987-E10CF5F64819}" type="presParOf" srcId="{7822A02D-584A-1D4B-9264-B880971E945B}" destId="{316008F2-431E-EF44-8CEF-5AE6E8038DA4}" srcOrd="0" destOrd="0" presId="urn:microsoft.com/office/officeart/2005/8/layout/hierarchy1"/>
    <dgm:cxn modelId="{58BECD27-16BB-5444-BBF3-451422E56B79}" type="presParOf" srcId="{316008F2-431E-EF44-8CEF-5AE6E8038DA4}" destId="{AA4DF6DA-7F53-1A42-AB5F-C1E9B4BD4DA8}" srcOrd="0" destOrd="0" presId="urn:microsoft.com/office/officeart/2005/8/layout/hierarchy1"/>
    <dgm:cxn modelId="{FE0BFF57-9C4D-7045-858A-F22A6004EB57}" type="presParOf" srcId="{316008F2-431E-EF44-8CEF-5AE6E8038DA4}" destId="{8A675949-A8C2-0C49-A33D-E9CF50ACB101}" srcOrd="1" destOrd="0" presId="urn:microsoft.com/office/officeart/2005/8/layout/hierarchy1"/>
    <dgm:cxn modelId="{2970A2D6-A5C5-184B-8585-0145E14E8972}" type="presParOf" srcId="{7822A02D-584A-1D4B-9264-B880971E945B}" destId="{4E4948F0-221E-C642-987C-22C57830EB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699CF-04DB-448D-BEBB-7787F59B622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2A4202-49AF-4926-8892-A98754C258D4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60% of uterine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A4A18-83AE-4ADF-91F3-D17888D106A2}" type="parTrans" cxnId="{C07A3B87-BE26-45C5-B58F-91F1EC01489C}">
      <dgm:prSet/>
      <dgm:spPr/>
      <dgm:t>
        <a:bodyPr/>
        <a:lstStyle/>
        <a:p>
          <a:endParaRPr lang="it-IT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DD8A2-D2DF-41B0-B193-D9044D2FEDE2}" type="sibTrans" cxnId="{C07A3B87-BE26-45C5-B58F-91F1EC01489C}">
      <dgm:prSet/>
      <dgm:spPr/>
      <dgm:t>
        <a:bodyPr/>
        <a:lstStyle/>
        <a:p>
          <a:endParaRPr lang="it-IT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DF0C-9565-9846-A928-1E573220ED4F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one-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third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liver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7AE7D-B77C-A840-BC31-9CF84B556629}" type="parTrans" cxnId="{610617BC-7A69-844C-92CB-0BE217EF6997}">
      <dgm:prSet/>
      <dgm:spPr/>
      <dgm:t>
        <a:bodyPr/>
        <a:lstStyle/>
        <a:p>
          <a:endParaRPr lang="it-IT"/>
        </a:p>
      </dgm:t>
    </dgm:pt>
    <dgm:pt modelId="{8A11A37E-6269-A942-8CBF-DC0F9C9D981C}" type="sibTrans" cxnId="{610617BC-7A69-844C-92CB-0BE217EF6997}">
      <dgm:prSet/>
      <dgm:spPr/>
      <dgm:t>
        <a:bodyPr/>
        <a:lstStyle/>
        <a:p>
          <a:endParaRPr lang="it-IT"/>
        </a:p>
      </dgm:t>
    </dgm:pt>
    <dgm:pt modelId="{289693F8-32C6-7246-8588-A77A253779C7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11% of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breast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3D794-7304-534B-B37E-E0BF78EBE651}" type="parTrans" cxnId="{D568BC9A-F69D-F145-8B81-835CD03F16EE}">
      <dgm:prSet/>
      <dgm:spPr/>
      <dgm:t>
        <a:bodyPr/>
        <a:lstStyle/>
        <a:p>
          <a:endParaRPr lang="it-IT"/>
        </a:p>
      </dgm:t>
    </dgm:pt>
    <dgm:pt modelId="{75A7F027-3133-0742-9792-1CE8C8D51E77}" type="sibTrans" cxnId="{D568BC9A-F69D-F145-8B81-835CD03F16EE}">
      <dgm:prSet/>
      <dgm:spPr/>
      <dgm:t>
        <a:bodyPr/>
        <a:lstStyle/>
        <a:p>
          <a:endParaRPr lang="it-IT"/>
        </a:p>
      </dgm:t>
    </dgm:pt>
    <dgm:pt modelId="{0A998F07-23B4-B04A-A126-6CE8C6AF329E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5% of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colorectal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9D811-5AD3-2C44-81B3-0F3D995D24EF}" type="sibTrans" cxnId="{4129E46C-0E87-9644-9AF8-6A5C43886D37}">
      <dgm:prSet/>
      <dgm:spPr/>
      <dgm:t>
        <a:bodyPr/>
        <a:lstStyle/>
        <a:p>
          <a:endParaRPr lang="it-IT"/>
        </a:p>
      </dgm:t>
    </dgm:pt>
    <dgm:pt modelId="{6F033E12-C747-4243-88BE-315F491F749D}" type="parTrans" cxnId="{4129E46C-0E87-9644-9AF8-6A5C43886D37}">
      <dgm:prSet/>
      <dgm:spPr/>
      <dgm:t>
        <a:bodyPr/>
        <a:lstStyle/>
        <a:p>
          <a:endParaRPr lang="it-IT"/>
        </a:p>
      </dgm:t>
    </dgm:pt>
    <dgm:pt modelId="{AD955683-3C9E-F443-927B-CCEA76389FF6}" type="pres">
      <dgm:prSet presAssocID="{2C7699CF-04DB-448D-BEBB-7787F59B6227}" presName="linear" presStyleCnt="0">
        <dgm:presLayoutVars>
          <dgm:animLvl val="lvl"/>
          <dgm:resizeHandles val="exact"/>
        </dgm:presLayoutVars>
      </dgm:prSet>
      <dgm:spPr/>
    </dgm:pt>
    <dgm:pt modelId="{33CFAF40-CC43-F144-8338-A0A979074C4B}" type="pres">
      <dgm:prSet presAssocID="{592A4202-49AF-4926-8892-A98754C258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C3D3D2-3820-054E-9D48-8C3595658776}" type="pres">
      <dgm:prSet presAssocID="{4DCDD8A2-D2DF-41B0-B193-D9044D2FEDE2}" presName="spacer" presStyleCnt="0"/>
      <dgm:spPr/>
    </dgm:pt>
    <dgm:pt modelId="{4C56F1C4-E079-7E45-8C94-D8EB43220303}" type="pres">
      <dgm:prSet presAssocID="{1075DF0C-9565-9846-A928-1E573220ED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8685EA-26A6-5347-A61B-FC6D744DDC84}" type="pres">
      <dgm:prSet presAssocID="{8A11A37E-6269-A942-8CBF-DC0F9C9D981C}" presName="spacer" presStyleCnt="0"/>
      <dgm:spPr/>
    </dgm:pt>
    <dgm:pt modelId="{A626A673-8157-4E48-A72D-1DBEA39870EB}" type="pres">
      <dgm:prSet presAssocID="{289693F8-32C6-7246-8588-A77A253779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E8AB2E-EEC2-034F-AA26-6CB37DF00B7D}" type="pres">
      <dgm:prSet presAssocID="{75A7F027-3133-0742-9792-1CE8C8D51E77}" presName="spacer" presStyleCnt="0"/>
      <dgm:spPr/>
    </dgm:pt>
    <dgm:pt modelId="{9D28D6E2-D1C1-A74E-9AEE-F73D30E614E7}" type="pres">
      <dgm:prSet presAssocID="{0A998F07-23B4-B04A-A126-6CE8C6AF32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7BFA0A-130B-6144-ABAF-5B6B7A171E06}" type="presOf" srcId="{592A4202-49AF-4926-8892-A98754C258D4}" destId="{33CFAF40-CC43-F144-8338-A0A979074C4B}" srcOrd="0" destOrd="0" presId="urn:microsoft.com/office/officeart/2005/8/layout/vList2"/>
    <dgm:cxn modelId="{1E42001C-ED55-FD41-8144-DC94672DAE63}" type="presOf" srcId="{289693F8-32C6-7246-8588-A77A253779C7}" destId="{A626A673-8157-4E48-A72D-1DBEA39870EB}" srcOrd="0" destOrd="0" presId="urn:microsoft.com/office/officeart/2005/8/layout/vList2"/>
    <dgm:cxn modelId="{0289BB28-E740-F140-8C70-F60602D335CA}" type="presOf" srcId="{1075DF0C-9565-9846-A928-1E573220ED4F}" destId="{4C56F1C4-E079-7E45-8C94-D8EB43220303}" srcOrd="0" destOrd="0" presId="urn:microsoft.com/office/officeart/2005/8/layout/vList2"/>
    <dgm:cxn modelId="{4129E46C-0E87-9644-9AF8-6A5C43886D37}" srcId="{2C7699CF-04DB-448D-BEBB-7787F59B6227}" destId="{0A998F07-23B4-B04A-A126-6CE8C6AF329E}" srcOrd="3" destOrd="0" parTransId="{6F033E12-C747-4243-88BE-315F491F749D}" sibTransId="{F0A9D811-5AD3-2C44-81B3-0F3D995D24EF}"/>
    <dgm:cxn modelId="{5D05124E-953A-9D4C-87FC-2BBD39670A53}" type="presOf" srcId="{2C7699CF-04DB-448D-BEBB-7787F59B6227}" destId="{AD955683-3C9E-F443-927B-CCEA76389FF6}" srcOrd="0" destOrd="0" presId="urn:microsoft.com/office/officeart/2005/8/layout/vList2"/>
    <dgm:cxn modelId="{C07A3B87-BE26-45C5-B58F-91F1EC01489C}" srcId="{2C7699CF-04DB-448D-BEBB-7787F59B6227}" destId="{592A4202-49AF-4926-8892-A98754C258D4}" srcOrd="0" destOrd="0" parTransId="{8C9A4A18-83AE-4ADF-91F3-D17888D106A2}" sibTransId="{4DCDD8A2-D2DF-41B0-B193-D9044D2FEDE2}"/>
    <dgm:cxn modelId="{D568BC9A-F69D-F145-8B81-835CD03F16EE}" srcId="{2C7699CF-04DB-448D-BEBB-7787F59B6227}" destId="{289693F8-32C6-7246-8588-A77A253779C7}" srcOrd="2" destOrd="0" parTransId="{E003D794-7304-534B-B37E-E0BF78EBE651}" sibTransId="{75A7F027-3133-0742-9792-1CE8C8D51E77}"/>
    <dgm:cxn modelId="{610617BC-7A69-844C-92CB-0BE217EF6997}" srcId="{2C7699CF-04DB-448D-BEBB-7787F59B6227}" destId="{1075DF0C-9565-9846-A928-1E573220ED4F}" srcOrd="1" destOrd="0" parTransId="{0DC7AE7D-B77C-A840-BC31-9CF84B556629}" sibTransId="{8A11A37E-6269-A942-8CBF-DC0F9C9D981C}"/>
    <dgm:cxn modelId="{4755C3EC-B574-6646-84C4-F76DFA3438FB}" type="presOf" srcId="{0A998F07-23B4-B04A-A126-6CE8C6AF329E}" destId="{9D28D6E2-D1C1-A74E-9AEE-F73D30E614E7}" srcOrd="0" destOrd="0" presId="urn:microsoft.com/office/officeart/2005/8/layout/vList2"/>
    <dgm:cxn modelId="{9A8E510E-AD95-134E-B71C-4D7A2AD40A94}" type="presParOf" srcId="{AD955683-3C9E-F443-927B-CCEA76389FF6}" destId="{33CFAF40-CC43-F144-8338-A0A979074C4B}" srcOrd="0" destOrd="0" presId="urn:microsoft.com/office/officeart/2005/8/layout/vList2"/>
    <dgm:cxn modelId="{526823A2-E3C7-EB49-A846-76485811019D}" type="presParOf" srcId="{AD955683-3C9E-F443-927B-CCEA76389FF6}" destId="{48C3D3D2-3820-054E-9D48-8C3595658776}" srcOrd="1" destOrd="0" presId="urn:microsoft.com/office/officeart/2005/8/layout/vList2"/>
    <dgm:cxn modelId="{0AB53AFD-3F59-5F45-8275-419727EBFF07}" type="presParOf" srcId="{AD955683-3C9E-F443-927B-CCEA76389FF6}" destId="{4C56F1C4-E079-7E45-8C94-D8EB43220303}" srcOrd="2" destOrd="0" presId="urn:microsoft.com/office/officeart/2005/8/layout/vList2"/>
    <dgm:cxn modelId="{A568B1C2-0EBF-974F-B4F7-3CD7516D601C}" type="presParOf" srcId="{AD955683-3C9E-F443-927B-CCEA76389FF6}" destId="{178685EA-26A6-5347-A61B-FC6D744DDC84}" srcOrd="3" destOrd="0" presId="urn:microsoft.com/office/officeart/2005/8/layout/vList2"/>
    <dgm:cxn modelId="{1CA5BE8A-4294-B84F-ACE1-CAB743A54C12}" type="presParOf" srcId="{AD955683-3C9E-F443-927B-CCEA76389FF6}" destId="{A626A673-8157-4E48-A72D-1DBEA39870EB}" srcOrd="4" destOrd="0" presId="urn:microsoft.com/office/officeart/2005/8/layout/vList2"/>
    <dgm:cxn modelId="{2EED502E-864E-8442-A62A-988692CE8CA3}" type="presParOf" srcId="{AD955683-3C9E-F443-927B-CCEA76389FF6}" destId="{C8E8AB2E-EEC2-034F-AA26-6CB37DF00B7D}" srcOrd="5" destOrd="0" presId="urn:microsoft.com/office/officeart/2005/8/layout/vList2"/>
    <dgm:cxn modelId="{4CE1914B-7BA2-4545-A2FA-35640FB1676C}" type="presParOf" srcId="{AD955683-3C9E-F443-927B-CCEA76389FF6}" destId="{9D28D6E2-D1C1-A74E-9AEE-F73D30E614E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699CF-04DB-448D-BEBB-7787F59B622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2A4202-49AF-4926-8892-A98754C258D4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Retrospective studies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A4A18-83AE-4ADF-91F3-D17888D106A2}" type="parTrans" cxnId="{C07A3B87-BE26-45C5-B58F-91F1EC01489C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DD8A2-D2DF-41B0-B193-D9044D2FEDE2}" type="sibTrans" cxnId="{C07A3B87-BE26-45C5-B58F-91F1EC01489C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C60C5-C326-402D-89CF-52DCFFD13B05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Histological</a:t>
          </a:r>
          <a:r>
            <a: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type</a:t>
          </a:r>
          <a:r>
            <a: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and site of </a:t>
          </a:r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cancer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reported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3F52C-222B-45DB-A3CD-82D6D2B6BE56}" type="parTrans" cxnId="{FC3E3512-7D4D-485E-983D-9F8B28A103FC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80AEA-AAFC-48A4-A83D-D46B703552AE}" type="sibTrans" cxnId="{FC3E3512-7D4D-485E-983D-9F8B28A103FC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25C19-64C4-4E20-918A-D63432DEB4D3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tudy </a:t>
          </a:r>
          <a:r>
            <a:rPr lang="it-IT" sz="16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  <a:r>
            <a: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young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4037AD2-3C10-4AEE-B6E9-7995BC1AFBE1}" type="parTrans" cxnId="{30DA9ECE-C7D4-48F7-AF2C-6D0DAC9C1512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FE231-5A62-4A51-8EC2-4A8AB7C8E740}" type="sibTrans" cxnId="{30DA9ECE-C7D4-48F7-AF2C-6D0DAC9C1512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6CFC-913D-478E-9364-5C6CE8EFE6B2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Few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studies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incidence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MBS</a:t>
          </a:r>
        </a:p>
      </dgm:t>
    </dgm:pt>
    <dgm:pt modelId="{C0B5D112-6DFD-46A3-8FB1-31E9403FEB58}" type="parTrans" cxnId="{9050FBE6-9EB7-4F41-880F-F843C9FE533A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B7EA8-0F67-4B11-A1D8-E5E875825888}" type="sibTrans" cxnId="{9050FBE6-9EB7-4F41-880F-F843C9FE533A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81AC0-E804-6F41-96D9-AD5412B9A81B}">
      <dgm:prSet phldrT="[Testo]" custT="1"/>
      <dgm:spPr>
        <a:solidFill>
          <a:schemeClr val="accent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Not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matched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smoking,  drinking status,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diabetes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sex</a:t>
          </a:r>
        </a:p>
        <a:p>
          <a:pPr>
            <a:buFont typeface="Arial" panose="020B0604020202020204" pitchFamily="34" charset="0"/>
            <a:buNone/>
          </a:pP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C8C9A-1AC6-2D45-B93C-D12F47FE5B0B}" type="parTrans" cxnId="{FA928C9E-A962-E442-8B07-40AAA9405EFF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1F175-E9A5-D145-AEB1-F2C0C15C514B}" type="sibTrans" cxnId="{FA928C9E-A962-E442-8B07-40AAA9405EFF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3C882-5D80-E243-9294-8210009B9608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Duration of follow-up (&lt; 10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yrs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22CDDBBE-7364-FA44-861D-3BF807CEE296}" type="parTrans" cxnId="{FCF935E6-80E2-B144-B624-227FDFDB6932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0F6D3-642D-C841-950F-20A9BE001F1C}" type="sibTrans" cxnId="{FCF935E6-80E2-B144-B624-227FDFDB6932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CFE90-CF79-A843-9258-317454039C16}">
      <dgm:prSet phldrT="[Testo]" custT="1"/>
      <dgm:spPr>
        <a:solidFill>
          <a:schemeClr val="accent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Eradication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H. pylori </a:t>
          </a:r>
          <a:r>
            <a:rPr lang="it-IT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infection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379F4-1E5C-8446-9B47-505E3E671050}" type="sibTrans" cxnId="{38F2B522-7684-364D-B367-D14A8C53C4E0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2B2FF-EB8D-FC4F-88CE-BECF6FCEE554}" type="parTrans" cxnId="{38F2B522-7684-364D-B367-D14A8C53C4E0}">
      <dgm:prSet/>
      <dgm:spPr/>
      <dgm:t>
        <a:bodyPr/>
        <a:lstStyle/>
        <a:p>
          <a:endParaRPr lang="it-I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86E21-363C-4BDF-8006-CB1877F3F109}" type="pres">
      <dgm:prSet presAssocID="{2C7699CF-04DB-448D-BEBB-7787F59B6227}" presName="diagram" presStyleCnt="0">
        <dgm:presLayoutVars>
          <dgm:dir/>
          <dgm:resizeHandles val="exact"/>
        </dgm:presLayoutVars>
      </dgm:prSet>
      <dgm:spPr/>
    </dgm:pt>
    <dgm:pt modelId="{11075916-E869-457E-B3CE-BB357EF5DC3C}" type="pres">
      <dgm:prSet presAssocID="{592A4202-49AF-4926-8892-A98754C258D4}" presName="node" presStyleLbl="node1" presStyleIdx="0" presStyleCnt="7" custScaleY="127380">
        <dgm:presLayoutVars>
          <dgm:bulletEnabled val="1"/>
        </dgm:presLayoutVars>
      </dgm:prSet>
      <dgm:spPr/>
    </dgm:pt>
    <dgm:pt modelId="{44ED3302-1FE4-4681-B0D1-DFA654BC7C9F}" type="pres">
      <dgm:prSet presAssocID="{4DCDD8A2-D2DF-41B0-B193-D9044D2FEDE2}" presName="sibTrans" presStyleCnt="0"/>
      <dgm:spPr/>
    </dgm:pt>
    <dgm:pt modelId="{E4677B3A-9DD8-4257-A0F4-DFC13B61B57D}" type="pres">
      <dgm:prSet presAssocID="{857C60C5-C326-402D-89CF-52DCFFD13B05}" presName="node" presStyleLbl="node1" presStyleIdx="1" presStyleCnt="7" custScaleY="127380">
        <dgm:presLayoutVars>
          <dgm:bulletEnabled val="1"/>
        </dgm:presLayoutVars>
      </dgm:prSet>
      <dgm:spPr/>
    </dgm:pt>
    <dgm:pt modelId="{FA79CA9E-4E51-4184-B12D-3193E7E03B0A}" type="pres">
      <dgm:prSet presAssocID="{6DE80AEA-AAFC-48A4-A83D-D46B703552AE}" presName="sibTrans" presStyleCnt="0"/>
      <dgm:spPr/>
    </dgm:pt>
    <dgm:pt modelId="{97BF7B61-A0E3-804A-AE12-C0BEAA2A62BF}" type="pres">
      <dgm:prSet presAssocID="{D6F3C882-5D80-E243-9294-8210009B9608}" presName="node" presStyleLbl="node1" presStyleIdx="2" presStyleCnt="7" custScaleY="127380">
        <dgm:presLayoutVars>
          <dgm:bulletEnabled val="1"/>
        </dgm:presLayoutVars>
      </dgm:prSet>
      <dgm:spPr/>
    </dgm:pt>
    <dgm:pt modelId="{0331426E-3C62-A141-A900-AB57DBD8FA7C}" type="pres">
      <dgm:prSet presAssocID="{06E0F6D3-642D-C841-950F-20A9BE001F1C}" presName="sibTrans" presStyleCnt="0"/>
      <dgm:spPr/>
    </dgm:pt>
    <dgm:pt modelId="{815A9B33-123C-4D48-A757-2E5CA1290590}" type="pres">
      <dgm:prSet presAssocID="{1BE25C19-64C4-4E20-918A-D63432DEB4D3}" presName="node" presStyleLbl="node1" presStyleIdx="3" presStyleCnt="7" custScaleY="127380">
        <dgm:presLayoutVars>
          <dgm:bulletEnabled val="1"/>
        </dgm:presLayoutVars>
      </dgm:prSet>
      <dgm:spPr/>
    </dgm:pt>
    <dgm:pt modelId="{13B19379-968E-4EFF-A1ED-CB76BE7BA43D}" type="pres">
      <dgm:prSet presAssocID="{6F7FE231-5A62-4A51-8EC2-4A8AB7C8E740}" presName="sibTrans" presStyleCnt="0"/>
      <dgm:spPr/>
    </dgm:pt>
    <dgm:pt modelId="{8B8F3B9E-0D6B-40B9-AED1-054F8BDD3C4D}" type="pres">
      <dgm:prSet presAssocID="{07DD6CFC-913D-478E-9364-5C6CE8EFE6B2}" presName="node" presStyleLbl="node1" presStyleIdx="4" presStyleCnt="7" custScaleY="132639">
        <dgm:presLayoutVars>
          <dgm:bulletEnabled val="1"/>
        </dgm:presLayoutVars>
      </dgm:prSet>
      <dgm:spPr/>
    </dgm:pt>
    <dgm:pt modelId="{1378D0D7-49EE-8C42-BBC2-B769050623D8}" type="pres">
      <dgm:prSet presAssocID="{659B7EA8-0F67-4B11-A1D8-E5E875825888}" presName="sibTrans" presStyleCnt="0"/>
      <dgm:spPr/>
    </dgm:pt>
    <dgm:pt modelId="{5DBA4ABF-759B-9147-8382-E8307E0BEEC2}" type="pres">
      <dgm:prSet presAssocID="{6FB81AC0-E804-6F41-96D9-AD5412B9A81B}" presName="node" presStyleLbl="node1" presStyleIdx="5" presStyleCnt="7" custScaleY="132639">
        <dgm:presLayoutVars>
          <dgm:bulletEnabled val="1"/>
        </dgm:presLayoutVars>
      </dgm:prSet>
      <dgm:spPr/>
    </dgm:pt>
    <dgm:pt modelId="{25694E3A-76D1-9144-B5CC-73198FF7707B}" type="pres">
      <dgm:prSet presAssocID="{24D1F175-E9A5-D145-AEB1-F2C0C15C514B}" presName="sibTrans" presStyleCnt="0"/>
      <dgm:spPr/>
    </dgm:pt>
    <dgm:pt modelId="{C66871A6-3C73-044E-8E93-3798A457EB87}" type="pres">
      <dgm:prSet presAssocID="{2D9CFE90-CF79-A843-9258-317454039C16}" presName="node" presStyleLbl="node1" presStyleIdx="6" presStyleCnt="7" custScaleY="132639">
        <dgm:presLayoutVars>
          <dgm:bulletEnabled val="1"/>
        </dgm:presLayoutVars>
      </dgm:prSet>
      <dgm:spPr/>
    </dgm:pt>
  </dgm:ptLst>
  <dgm:cxnLst>
    <dgm:cxn modelId="{9CCA6F02-8A30-384A-9ED1-2C9F38FDD0F2}" type="presOf" srcId="{D6F3C882-5D80-E243-9294-8210009B9608}" destId="{97BF7B61-A0E3-804A-AE12-C0BEAA2A62BF}" srcOrd="0" destOrd="0" presId="urn:microsoft.com/office/officeart/2005/8/layout/default"/>
    <dgm:cxn modelId="{FC3E3512-7D4D-485E-983D-9F8B28A103FC}" srcId="{2C7699CF-04DB-448D-BEBB-7787F59B6227}" destId="{857C60C5-C326-402D-89CF-52DCFFD13B05}" srcOrd="1" destOrd="0" parTransId="{E7D3F52C-222B-45DB-A3CD-82D6D2B6BE56}" sibTransId="{6DE80AEA-AAFC-48A4-A83D-D46B703552AE}"/>
    <dgm:cxn modelId="{38F2B522-7684-364D-B367-D14A8C53C4E0}" srcId="{2C7699CF-04DB-448D-BEBB-7787F59B6227}" destId="{2D9CFE90-CF79-A843-9258-317454039C16}" srcOrd="6" destOrd="0" parTransId="{B902B2FF-EB8D-FC4F-88CE-BECF6FCEE554}" sibTransId="{893379F4-1E5C-8446-9B47-505E3E671050}"/>
    <dgm:cxn modelId="{6835DE2E-B4BE-4DB1-9D85-36991439E627}" type="presOf" srcId="{07DD6CFC-913D-478E-9364-5C6CE8EFE6B2}" destId="{8B8F3B9E-0D6B-40B9-AED1-054F8BDD3C4D}" srcOrd="0" destOrd="0" presId="urn:microsoft.com/office/officeart/2005/8/layout/default"/>
    <dgm:cxn modelId="{7C64025B-E255-0E44-9BA4-3D67BD344C92}" type="presOf" srcId="{6FB81AC0-E804-6F41-96D9-AD5412B9A81B}" destId="{5DBA4ABF-759B-9147-8382-E8307E0BEEC2}" srcOrd="0" destOrd="0" presId="urn:microsoft.com/office/officeart/2005/8/layout/default"/>
    <dgm:cxn modelId="{EF240A6B-6C69-4FC8-AC8F-9AB03F44AECC}" type="presOf" srcId="{1BE25C19-64C4-4E20-918A-D63432DEB4D3}" destId="{815A9B33-123C-4D48-A757-2E5CA1290590}" srcOrd="0" destOrd="0" presId="urn:microsoft.com/office/officeart/2005/8/layout/default"/>
    <dgm:cxn modelId="{29951573-9C0A-49F8-8BD3-1A835797EDB0}" type="presOf" srcId="{857C60C5-C326-402D-89CF-52DCFFD13B05}" destId="{E4677B3A-9DD8-4257-A0F4-DFC13B61B57D}" srcOrd="0" destOrd="0" presId="urn:microsoft.com/office/officeart/2005/8/layout/default"/>
    <dgm:cxn modelId="{AA22247E-1322-6344-B144-F97C3C7819A6}" type="presOf" srcId="{2D9CFE90-CF79-A843-9258-317454039C16}" destId="{C66871A6-3C73-044E-8E93-3798A457EB87}" srcOrd="0" destOrd="0" presId="urn:microsoft.com/office/officeart/2005/8/layout/default"/>
    <dgm:cxn modelId="{C07A3B87-BE26-45C5-B58F-91F1EC01489C}" srcId="{2C7699CF-04DB-448D-BEBB-7787F59B6227}" destId="{592A4202-49AF-4926-8892-A98754C258D4}" srcOrd="0" destOrd="0" parTransId="{8C9A4A18-83AE-4ADF-91F3-D17888D106A2}" sibTransId="{4DCDD8A2-D2DF-41B0-B193-D9044D2FEDE2}"/>
    <dgm:cxn modelId="{FA928C9E-A962-E442-8B07-40AAA9405EFF}" srcId="{2C7699CF-04DB-448D-BEBB-7787F59B6227}" destId="{6FB81AC0-E804-6F41-96D9-AD5412B9A81B}" srcOrd="5" destOrd="0" parTransId="{ED6C8C9A-1AC6-2D45-B93C-D12F47FE5B0B}" sibTransId="{24D1F175-E9A5-D145-AEB1-F2C0C15C514B}"/>
    <dgm:cxn modelId="{C4B262AE-9518-4C9B-99D5-DCC6E49D368A}" type="presOf" srcId="{592A4202-49AF-4926-8892-A98754C258D4}" destId="{11075916-E869-457E-B3CE-BB357EF5DC3C}" srcOrd="0" destOrd="0" presId="urn:microsoft.com/office/officeart/2005/8/layout/default"/>
    <dgm:cxn modelId="{4561F9CD-1BC7-4596-AC7F-65CA66ECD515}" type="presOf" srcId="{2C7699CF-04DB-448D-BEBB-7787F59B6227}" destId="{55986E21-363C-4BDF-8006-CB1877F3F109}" srcOrd="0" destOrd="0" presId="urn:microsoft.com/office/officeart/2005/8/layout/default"/>
    <dgm:cxn modelId="{30DA9ECE-C7D4-48F7-AF2C-6D0DAC9C1512}" srcId="{2C7699CF-04DB-448D-BEBB-7787F59B6227}" destId="{1BE25C19-64C4-4E20-918A-D63432DEB4D3}" srcOrd="3" destOrd="0" parTransId="{84037AD2-3C10-4AEE-B6E9-7995BC1AFBE1}" sibTransId="{6F7FE231-5A62-4A51-8EC2-4A8AB7C8E740}"/>
    <dgm:cxn modelId="{FCF935E6-80E2-B144-B624-227FDFDB6932}" srcId="{2C7699CF-04DB-448D-BEBB-7787F59B6227}" destId="{D6F3C882-5D80-E243-9294-8210009B9608}" srcOrd="2" destOrd="0" parTransId="{22CDDBBE-7364-FA44-861D-3BF807CEE296}" sibTransId="{06E0F6D3-642D-C841-950F-20A9BE001F1C}"/>
    <dgm:cxn modelId="{9050FBE6-9EB7-4F41-880F-F843C9FE533A}" srcId="{2C7699CF-04DB-448D-BEBB-7787F59B6227}" destId="{07DD6CFC-913D-478E-9364-5C6CE8EFE6B2}" srcOrd="4" destOrd="0" parTransId="{C0B5D112-6DFD-46A3-8FB1-31E9403FEB58}" sibTransId="{659B7EA8-0F67-4B11-A1D8-E5E875825888}"/>
    <dgm:cxn modelId="{2CC2F97A-84B5-4669-AE35-ABEC906CB25D}" type="presParOf" srcId="{55986E21-363C-4BDF-8006-CB1877F3F109}" destId="{11075916-E869-457E-B3CE-BB357EF5DC3C}" srcOrd="0" destOrd="0" presId="urn:microsoft.com/office/officeart/2005/8/layout/default"/>
    <dgm:cxn modelId="{C759388C-DFCE-453C-B220-92153F60276E}" type="presParOf" srcId="{55986E21-363C-4BDF-8006-CB1877F3F109}" destId="{44ED3302-1FE4-4681-B0D1-DFA654BC7C9F}" srcOrd="1" destOrd="0" presId="urn:microsoft.com/office/officeart/2005/8/layout/default"/>
    <dgm:cxn modelId="{A18C4087-F7E5-4C66-96D3-8FA20D75E9BA}" type="presParOf" srcId="{55986E21-363C-4BDF-8006-CB1877F3F109}" destId="{E4677B3A-9DD8-4257-A0F4-DFC13B61B57D}" srcOrd="2" destOrd="0" presId="urn:microsoft.com/office/officeart/2005/8/layout/default"/>
    <dgm:cxn modelId="{85FD2061-A05D-4B3F-8503-9AF537F97319}" type="presParOf" srcId="{55986E21-363C-4BDF-8006-CB1877F3F109}" destId="{FA79CA9E-4E51-4184-B12D-3193E7E03B0A}" srcOrd="3" destOrd="0" presId="urn:microsoft.com/office/officeart/2005/8/layout/default"/>
    <dgm:cxn modelId="{06C36A6A-4E1C-4F49-A4B1-E0A92580AD02}" type="presParOf" srcId="{55986E21-363C-4BDF-8006-CB1877F3F109}" destId="{97BF7B61-A0E3-804A-AE12-C0BEAA2A62BF}" srcOrd="4" destOrd="0" presId="urn:microsoft.com/office/officeart/2005/8/layout/default"/>
    <dgm:cxn modelId="{85290BE6-D9B5-2844-8C32-8D7D118C5277}" type="presParOf" srcId="{55986E21-363C-4BDF-8006-CB1877F3F109}" destId="{0331426E-3C62-A141-A900-AB57DBD8FA7C}" srcOrd="5" destOrd="0" presId="urn:microsoft.com/office/officeart/2005/8/layout/default"/>
    <dgm:cxn modelId="{26A6179B-5322-4081-BDA2-EED14AC38585}" type="presParOf" srcId="{55986E21-363C-4BDF-8006-CB1877F3F109}" destId="{815A9B33-123C-4D48-A757-2E5CA1290590}" srcOrd="6" destOrd="0" presId="urn:microsoft.com/office/officeart/2005/8/layout/default"/>
    <dgm:cxn modelId="{DDF0B315-8CFE-4E47-8210-B9703768525E}" type="presParOf" srcId="{55986E21-363C-4BDF-8006-CB1877F3F109}" destId="{13B19379-968E-4EFF-A1ED-CB76BE7BA43D}" srcOrd="7" destOrd="0" presId="urn:microsoft.com/office/officeart/2005/8/layout/default"/>
    <dgm:cxn modelId="{CD9BFFBC-B9BD-4858-BF6F-2F7A7BFF9E1A}" type="presParOf" srcId="{55986E21-363C-4BDF-8006-CB1877F3F109}" destId="{8B8F3B9E-0D6B-40B9-AED1-054F8BDD3C4D}" srcOrd="8" destOrd="0" presId="urn:microsoft.com/office/officeart/2005/8/layout/default"/>
    <dgm:cxn modelId="{789FE073-8865-1748-A6B6-E90528D5111E}" type="presParOf" srcId="{55986E21-363C-4BDF-8006-CB1877F3F109}" destId="{1378D0D7-49EE-8C42-BBC2-B769050623D8}" srcOrd="9" destOrd="0" presId="urn:microsoft.com/office/officeart/2005/8/layout/default"/>
    <dgm:cxn modelId="{58B6E271-3970-B841-9CAA-152B949E0AAD}" type="presParOf" srcId="{55986E21-363C-4BDF-8006-CB1877F3F109}" destId="{5DBA4ABF-759B-9147-8382-E8307E0BEEC2}" srcOrd="10" destOrd="0" presId="urn:microsoft.com/office/officeart/2005/8/layout/default"/>
    <dgm:cxn modelId="{D9682BDD-ED4C-8F42-9C5A-5DC030542B64}" type="presParOf" srcId="{55986E21-363C-4BDF-8006-CB1877F3F109}" destId="{25694E3A-76D1-9144-B5CC-73198FF7707B}" srcOrd="11" destOrd="0" presId="urn:microsoft.com/office/officeart/2005/8/layout/default"/>
    <dgm:cxn modelId="{DA653D4F-3985-7F48-9781-68F191854B20}" type="presParOf" srcId="{55986E21-363C-4BDF-8006-CB1877F3F109}" destId="{C66871A6-3C73-044E-8E93-3798A457EB87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AA0D2-25A1-9645-B302-EE2FBDCD05F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BC6B93-4D55-7B4F-8B88-DFCB7C2CB39F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Seems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confirmed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reduction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of risk of EAC after MBS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6B850-2E5A-994C-BA4C-96E487E2F5AD}" type="parTrans" cxnId="{1107B433-BF59-324D-B0AD-F1C3FC8CA37D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2DB36-90C5-BE43-97C1-4ACA76FB078E}" type="sibTrans" cxnId="{1107B433-BF59-324D-B0AD-F1C3FC8CA37D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824EE-54E4-794D-AE81-CE8887CCDCAD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omplex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interactions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between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and EAC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8E5144E-195F-F442-8C18-0E1215FBE153}" type="parTrans" cxnId="{AD31958E-A207-3949-8305-B92B7D56EAD1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70409-80B8-6D46-8C62-76E459A9CDCB}" type="sibTrans" cxnId="{AD31958E-A207-3949-8305-B92B7D56EAD1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F8EF2-2F68-4C48-8D75-F7918BD682B2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Further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needed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explore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mechanisms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underlying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the intricate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interplay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between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surgery and EAC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DD802B-149D-8445-810A-E34FC16489BB}" type="parTrans" cxnId="{3922E4E9-8C20-2744-909E-E6E89B0B0D60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FA027-FA6F-5F40-91AA-350A516F147F}" type="sibTrans" cxnId="{3922E4E9-8C20-2744-909E-E6E89B0B0D60}">
      <dgm:prSet/>
      <dgm:spPr/>
      <dgm:t>
        <a:bodyPr/>
        <a:lstStyle/>
        <a:p>
          <a:pPr algn="just"/>
          <a:endParaRPr lang="it-I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F956E-F92F-F24F-81A9-BD8E2750AA4B}" type="pres">
      <dgm:prSet presAssocID="{DA3AA0D2-25A1-9645-B302-EE2FBDCD05F5}" presName="linear" presStyleCnt="0">
        <dgm:presLayoutVars>
          <dgm:animLvl val="lvl"/>
          <dgm:resizeHandles val="exact"/>
        </dgm:presLayoutVars>
      </dgm:prSet>
      <dgm:spPr/>
    </dgm:pt>
    <dgm:pt modelId="{7D876F28-8A4C-D945-9FC3-36D7252238AF}" type="pres">
      <dgm:prSet presAssocID="{CDBC6B93-4D55-7B4F-8B88-DFCB7C2CB39F}" presName="parentText" presStyleLbl="node1" presStyleIdx="0" presStyleCnt="3" custLinFactY="-53816" custLinFactNeighborX="5545" custLinFactNeighborY="-100000">
        <dgm:presLayoutVars>
          <dgm:chMax val="0"/>
          <dgm:bulletEnabled val="1"/>
        </dgm:presLayoutVars>
      </dgm:prSet>
      <dgm:spPr/>
    </dgm:pt>
    <dgm:pt modelId="{0B8A7076-443E-E143-BA2A-51DCC6A7CBA3}" type="pres">
      <dgm:prSet presAssocID="{D172DB36-90C5-BE43-97C1-4ACA76FB078E}" presName="spacer" presStyleCnt="0"/>
      <dgm:spPr/>
    </dgm:pt>
    <dgm:pt modelId="{005126AA-2180-DD4D-B5F6-191F4DA92F28}" type="pres">
      <dgm:prSet presAssocID="{4A0824EE-54E4-794D-AE81-CE8887CCDC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2284B3-DD2D-2C48-98D5-AD53160811B5}" type="pres">
      <dgm:prSet presAssocID="{DF670409-80B8-6D46-8C62-76E459A9CDCB}" presName="spacer" presStyleCnt="0"/>
      <dgm:spPr/>
    </dgm:pt>
    <dgm:pt modelId="{D5D46DDC-38CF-0B44-B636-07A9FCF47693}" type="pres">
      <dgm:prSet presAssocID="{81BF8EF2-2F68-4C48-8D75-F7918BD682B2}" presName="parentText" presStyleLbl="node1" presStyleIdx="2" presStyleCnt="3" custLinFactY="4059" custLinFactNeighborY="100000">
        <dgm:presLayoutVars>
          <dgm:chMax val="0"/>
          <dgm:bulletEnabled val="1"/>
        </dgm:presLayoutVars>
      </dgm:prSet>
      <dgm:spPr/>
    </dgm:pt>
  </dgm:ptLst>
  <dgm:cxnLst>
    <dgm:cxn modelId="{88ED0A0B-68F7-854A-A8B3-54B0A4DCCAAF}" type="presOf" srcId="{DA3AA0D2-25A1-9645-B302-EE2FBDCD05F5}" destId="{AFEF956E-F92F-F24F-81A9-BD8E2750AA4B}" srcOrd="0" destOrd="0" presId="urn:microsoft.com/office/officeart/2005/8/layout/vList2"/>
    <dgm:cxn modelId="{1107B433-BF59-324D-B0AD-F1C3FC8CA37D}" srcId="{DA3AA0D2-25A1-9645-B302-EE2FBDCD05F5}" destId="{CDBC6B93-4D55-7B4F-8B88-DFCB7C2CB39F}" srcOrd="0" destOrd="0" parTransId="{5616B850-2E5A-994C-BA4C-96E487E2F5AD}" sibTransId="{D172DB36-90C5-BE43-97C1-4ACA76FB078E}"/>
    <dgm:cxn modelId="{3428E447-02B8-2C40-8592-3E1DC07EBB20}" type="presOf" srcId="{CDBC6B93-4D55-7B4F-8B88-DFCB7C2CB39F}" destId="{7D876F28-8A4C-D945-9FC3-36D7252238AF}" srcOrd="0" destOrd="0" presId="urn:microsoft.com/office/officeart/2005/8/layout/vList2"/>
    <dgm:cxn modelId="{AD31958E-A207-3949-8305-B92B7D56EAD1}" srcId="{DA3AA0D2-25A1-9645-B302-EE2FBDCD05F5}" destId="{4A0824EE-54E4-794D-AE81-CE8887CCDCAD}" srcOrd="1" destOrd="0" parTransId="{A8E5144E-195F-F442-8C18-0E1215FBE153}" sibTransId="{DF670409-80B8-6D46-8C62-76E459A9CDCB}"/>
    <dgm:cxn modelId="{9A9C59BC-ECD0-C841-9B2D-DA44F9107FBE}" type="presOf" srcId="{4A0824EE-54E4-794D-AE81-CE8887CCDCAD}" destId="{005126AA-2180-DD4D-B5F6-191F4DA92F28}" srcOrd="0" destOrd="0" presId="urn:microsoft.com/office/officeart/2005/8/layout/vList2"/>
    <dgm:cxn modelId="{3922E4E9-8C20-2744-909E-E6E89B0B0D60}" srcId="{DA3AA0D2-25A1-9645-B302-EE2FBDCD05F5}" destId="{81BF8EF2-2F68-4C48-8D75-F7918BD682B2}" srcOrd="2" destOrd="0" parTransId="{8CDD802B-149D-8445-810A-E34FC16489BB}" sibTransId="{F65FA027-FA6F-5F40-91AA-350A516F147F}"/>
    <dgm:cxn modelId="{5C01D8EF-D7C6-A849-B831-D456DD984D2D}" type="presOf" srcId="{81BF8EF2-2F68-4C48-8D75-F7918BD682B2}" destId="{D5D46DDC-38CF-0B44-B636-07A9FCF47693}" srcOrd="0" destOrd="0" presId="urn:microsoft.com/office/officeart/2005/8/layout/vList2"/>
    <dgm:cxn modelId="{E22C87AA-DA79-A144-8B51-57019B3DECFA}" type="presParOf" srcId="{AFEF956E-F92F-F24F-81A9-BD8E2750AA4B}" destId="{7D876F28-8A4C-D945-9FC3-36D7252238AF}" srcOrd="0" destOrd="0" presId="urn:microsoft.com/office/officeart/2005/8/layout/vList2"/>
    <dgm:cxn modelId="{7425C927-5955-9049-9002-73D3EBB41162}" type="presParOf" srcId="{AFEF956E-F92F-F24F-81A9-BD8E2750AA4B}" destId="{0B8A7076-443E-E143-BA2A-51DCC6A7CBA3}" srcOrd="1" destOrd="0" presId="urn:microsoft.com/office/officeart/2005/8/layout/vList2"/>
    <dgm:cxn modelId="{36890A08-3E4E-7D46-865B-4229E3E5CB6B}" type="presParOf" srcId="{AFEF956E-F92F-F24F-81A9-BD8E2750AA4B}" destId="{005126AA-2180-DD4D-B5F6-191F4DA92F28}" srcOrd="2" destOrd="0" presId="urn:microsoft.com/office/officeart/2005/8/layout/vList2"/>
    <dgm:cxn modelId="{242A8DDB-1C19-E945-B9E9-D03CF697BBC9}" type="presParOf" srcId="{AFEF956E-F92F-F24F-81A9-BD8E2750AA4B}" destId="{852284B3-DD2D-2C48-98D5-AD53160811B5}" srcOrd="3" destOrd="0" presId="urn:microsoft.com/office/officeart/2005/8/layout/vList2"/>
    <dgm:cxn modelId="{D95CEB7E-DE03-FC4B-86B7-F4310F5E9453}" type="presParOf" srcId="{AFEF956E-F92F-F24F-81A9-BD8E2750AA4B}" destId="{D5D46DDC-38CF-0B44-B636-07A9FCF476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0615-59B6-FF4B-B229-31B23AD5ECBC}">
      <dsp:nvSpPr>
        <dsp:cNvPr id="0" name=""/>
        <dsp:cNvSpPr/>
      </dsp:nvSpPr>
      <dsp:spPr>
        <a:xfrm>
          <a:off x="1004" y="328839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4651B-F671-A845-85C6-D4824E87F021}">
      <dsp:nvSpPr>
        <dsp:cNvPr id="0" name=""/>
        <dsp:cNvSpPr/>
      </dsp:nvSpPr>
      <dsp:spPr>
        <a:xfrm>
          <a:off x="392794" y="70104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overweight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are the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most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important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preventable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risk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factors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for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cancer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after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cigarette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smoking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374" y="766620"/>
        <a:ext cx="3394950" cy="2107920"/>
      </dsp:txXfrm>
    </dsp:sp>
    <dsp:sp modelId="{AA4DF6DA-7F53-1A42-AB5F-C1E9B4BD4DA8}">
      <dsp:nvSpPr>
        <dsp:cNvPr id="0" name=""/>
        <dsp:cNvSpPr/>
      </dsp:nvSpPr>
      <dsp:spPr>
        <a:xfrm>
          <a:off x="4310695" y="328839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5949-A8C2-0C49-A33D-E9CF50ACB101}">
      <dsp:nvSpPr>
        <dsp:cNvPr id="0" name=""/>
        <dsp:cNvSpPr/>
      </dsp:nvSpPr>
      <dsp:spPr>
        <a:xfrm>
          <a:off x="4702485" y="70104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Excess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body weight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associated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with 7.8% of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cases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6.5% of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deaths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68065" y="76662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FAF40-CC43-F144-8338-A0A979074C4B}">
      <dsp:nvSpPr>
        <dsp:cNvPr id="0" name=""/>
        <dsp:cNvSpPr/>
      </dsp:nvSpPr>
      <dsp:spPr>
        <a:xfrm>
          <a:off x="0" y="15356"/>
          <a:ext cx="8229600" cy="67392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60% of uterine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48254"/>
        <a:ext cx="8163804" cy="608124"/>
      </dsp:txXfrm>
    </dsp:sp>
    <dsp:sp modelId="{4C56F1C4-E079-7E45-8C94-D8EB43220303}">
      <dsp:nvSpPr>
        <dsp:cNvPr id="0" name=""/>
        <dsp:cNvSpPr/>
      </dsp:nvSpPr>
      <dsp:spPr>
        <a:xfrm>
          <a:off x="0" y="792956"/>
          <a:ext cx="8229600" cy="67392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one-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third</a:t>
          </a: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liver</a:t>
          </a: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825854"/>
        <a:ext cx="8163804" cy="608124"/>
      </dsp:txXfrm>
    </dsp:sp>
    <dsp:sp modelId="{A626A673-8157-4E48-A72D-1DBEA39870EB}">
      <dsp:nvSpPr>
        <dsp:cNvPr id="0" name=""/>
        <dsp:cNvSpPr/>
      </dsp:nvSpPr>
      <dsp:spPr>
        <a:xfrm>
          <a:off x="0" y="1570556"/>
          <a:ext cx="8229600" cy="67392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11% of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breast</a:t>
          </a: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1603454"/>
        <a:ext cx="8163804" cy="608124"/>
      </dsp:txXfrm>
    </dsp:sp>
    <dsp:sp modelId="{9D28D6E2-D1C1-A74E-9AEE-F73D30E614E7}">
      <dsp:nvSpPr>
        <dsp:cNvPr id="0" name=""/>
        <dsp:cNvSpPr/>
      </dsp:nvSpPr>
      <dsp:spPr>
        <a:xfrm>
          <a:off x="0" y="2348156"/>
          <a:ext cx="8229600" cy="67392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5% of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colorectal</a:t>
          </a: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cancers</a:t>
          </a:r>
          <a:r>
            <a:rPr lang="it-IT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2381054"/>
        <a:ext cx="8163804" cy="60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75916-E869-457E-B3CE-BB357EF5DC3C}">
      <dsp:nvSpPr>
        <dsp:cNvPr id="0" name=""/>
        <dsp:cNvSpPr/>
      </dsp:nvSpPr>
      <dsp:spPr>
        <a:xfrm>
          <a:off x="2411" y="824585"/>
          <a:ext cx="1912739" cy="14618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Retrospective studies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1" y="824585"/>
        <a:ext cx="1912739" cy="1461868"/>
      </dsp:txXfrm>
    </dsp:sp>
    <dsp:sp modelId="{E4677B3A-9DD8-4257-A0F4-DFC13B61B57D}">
      <dsp:nvSpPr>
        <dsp:cNvPr id="0" name=""/>
        <dsp:cNvSpPr/>
      </dsp:nvSpPr>
      <dsp:spPr>
        <a:xfrm>
          <a:off x="2106423" y="824585"/>
          <a:ext cx="1912739" cy="14618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Histological</a:t>
          </a:r>
          <a:r>
            <a:rPr lang="it-IT" sz="16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type</a:t>
          </a:r>
          <a:r>
            <a:rPr lang="it-IT" sz="16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and site of </a:t>
          </a: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cancer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it-IT" sz="16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reported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423" y="824585"/>
        <a:ext cx="1912739" cy="1461868"/>
      </dsp:txXfrm>
    </dsp:sp>
    <dsp:sp modelId="{97BF7B61-A0E3-804A-AE12-C0BEAA2A62BF}">
      <dsp:nvSpPr>
        <dsp:cNvPr id="0" name=""/>
        <dsp:cNvSpPr/>
      </dsp:nvSpPr>
      <dsp:spPr>
        <a:xfrm>
          <a:off x="4210436" y="824585"/>
          <a:ext cx="1912739" cy="14618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Duration of follow-up (&lt; 10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yrs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4210436" y="824585"/>
        <a:ext cx="1912739" cy="1461868"/>
      </dsp:txXfrm>
    </dsp:sp>
    <dsp:sp modelId="{815A9B33-123C-4D48-A757-2E5CA1290590}">
      <dsp:nvSpPr>
        <dsp:cNvPr id="0" name=""/>
        <dsp:cNvSpPr/>
      </dsp:nvSpPr>
      <dsp:spPr>
        <a:xfrm>
          <a:off x="6314449" y="824585"/>
          <a:ext cx="1912739" cy="14618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it-IT" sz="16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tudy </a:t>
          </a:r>
          <a:r>
            <a:rPr lang="it-IT" sz="1600" kern="120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  <a:r>
            <a:rPr lang="it-IT" sz="16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young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314449" y="824585"/>
        <a:ext cx="1912739" cy="1461868"/>
      </dsp:txXfrm>
    </dsp:sp>
    <dsp:sp modelId="{8B8F3B9E-0D6B-40B9-AED1-054F8BDD3C4D}">
      <dsp:nvSpPr>
        <dsp:cNvPr id="0" name=""/>
        <dsp:cNvSpPr/>
      </dsp:nvSpPr>
      <dsp:spPr>
        <a:xfrm>
          <a:off x="1054417" y="2477727"/>
          <a:ext cx="1912739" cy="1522222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Few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studies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incidence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MBS</a:t>
          </a:r>
        </a:p>
      </dsp:txBody>
      <dsp:txXfrm>
        <a:off x="1054417" y="2477727"/>
        <a:ext cx="1912739" cy="1522222"/>
      </dsp:txXfrm>
    </dsp:sp>
    <dsp:sp modelId="{5DBA4ABF-759B-9147-8382-E8307E0BEEC2}">
      <dsp:nvSpPr>
        <dsp:cNvPr id="0" name=""/>
        <dsp:cNvSpPr/>
      </dsp:nvSpPr>
      <dsp:spPr>
        <a:xfrm>
          <a:off x="3158430" y="2477727"/>
          <a:ext cx="1912739" cy="1522222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Not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matched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smoking,  drinking status,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diabetes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sex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8430" y="2477727"/>
        <a:ext cx="1912739" cy="1522222"/>
      </dsp:txXfrm>
    </dsp:sp>
    <dsp:sp modelId="{C66871A6-3C73-044E-8E93-3798A457EB87}">
      <dsp:nvSpPr>
        <dsp:cNvPr id="0" name=""/>
        <dsp:cNvSpPr/>
      </dsp:nvSpPr>
      <dsp:spPr>
        <a:xfrm>
          <a:off x="5262443" y="2477727"/>
          <a:ext cx="1912739" cy="1522222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Eradication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H. pylori </a:t>
          </a:r>
          <a:r>
            <a:rPr lang="it-IT" sz="1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infection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443" y="2477727"/>
        <a:ext cx="1912739" cy="1522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76F28-8A4C-D945-9FC3-36D7252238AF}">
      <dsp:nvSpPr>
        <dsp:cNvPr id="0" name=""/>
        <dsp:cNvSpPr/>
      </dsp:nvSpPr>
      <dsp:spPr>
        <a:xfrm>
          <a:off x="0" y="0"/>
          <a:ext cx="82296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Seems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confirmed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reduction</a:t>
          </a: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 of risk of EAC after MBS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23" y="60723"/>
        <a:ext cx="8108154" cy="1122478"/>
      </dsp:txXfrm>
    </dsp:sp>
    <dsp:sp modelId="{005126AA-2180-DD4D-B5F6-191F4DA92F28}">
      <dsp:nvSpPr>
        <dsp:cNvPr id="0" name=""/>
        <dsp:cNvSpPr/>
      </dsp:nvSpPr>
      <dsp:spPr>
        <a:xfrm>
          <a:off x="0" y="1256657"/>
          <a:ext cx="82296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omplex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interactions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between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and EAC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23" y="1317380"/>
        <a:ext cx="8108154" cy="1122478"/>
      </dsp:txXfrm>
    </dsp:sp>
    <dsp:sp modelId="{D5D46DDC-38CF-0B44-B636-07A9FCF47693}">
      <dsp:nvSpPr>
        <dsp:cNvPr id="0" name=""/>
        <dsp:cNvSpPr/>
      </dsp:nvSpPr>
      <dsp:spPr>
        <a:xfrm>
          <a:off x="0" y="2513314"/>
          <a:ext cx="82296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Further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needed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explore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mechanisms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underlying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the intricate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interplay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between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2400" dirty="0" err="1">
              <a:latin typeface="Arial" panose="020B0604020202020204" pitchFamily="34" charset="0"/>
              <a:cs typeface="Arial" panose="020B0604020202020204" pitchFamily="34" charset="0"/>
            </a:rPr>
            <a:t>obesity</a:t>
          </a: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 surgery and EAC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23" y="2574037"/>
        <a:ext cx="8108154" cy="112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9BBE3A2-8FC9-7F70-76E4-69164A888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899B749-A6EE-A142-AC17-0D12F4F63E2C}" type="slidenum">
              <a:rPr lang="it-IT" altLang="it-IT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FEE9598-7EF9-BD49-810B-831ABBFF4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0EC1917-F874-C785-B3C4-FE3CB3310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903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AD913D7-80C9-2A46-56AE-4420DC85A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1CDDE1-AA1B-0F47-83EA-3F7833393AD3}" type="slidenum">
              <a:rPr lang="it-IT" altLang="it-IT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8A600A8-8E2E-B237-9DD6-06DC1AA98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9B32291-33B1-0FF5-8E4C-8903BD819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Non esistono studi dove viene studiata </a:t>
            </a:r>
            <a:r>
              <a:rPr lang="it-IT" sz="1200" u="sng" dirty="0"/>
              <a:t>prospetticamente</a:t>
            </a:r>
            <a:r>
              <a:rPr lang="it-IT" sz="1200" dirty="0"/>
              <a:t> l'efficacia di un intervento ma solo </a:t>
            </a:r>
            <a:r>
              <a:rPr lang="it-IT" sz="1200" u="sng" dirty="0"/>
              <a:t>studi retrospettivi caso-controllo</a:t>
            </a:r>
            <a:r>
              <a:rPr lang="it-IT" sz="1200" dirty="0"/>
              <a:t>, che valutano il nesso causale tra un </a:t>
            </a:r>
            <a:r>
              <a:rPr lang="it-IT" sz="1200" dirty="0" err="1"/>
              <a:t>outcome</a:t>
            </a:r>
            <a:r>
              <a:rPr lang="it-IT" sz="1200" dirty="0"/>
              <a:t> già presente al tempo zero e una pregressa esposizione  a qualche fattore che si suppone in grado di condizionare l'</a:t>
            </a:r>
            <a:r>
              <a:rPr lang="it-IT" sz="1200" dirty="0" err="1"/>
              <a:t>outcome</a:t>
            </a:r>
            <a:r>
              <a:rPr lang="it-IT" sz="1200" dirty="0"/>
              <a:t>: l’'</a:t>
            </a:r>
            <a:r>
              <a:rPr lang="it-IT" sz="1200" b="1" dirty="0" err="1"/>
              <a:t>Odds</a:t>
            </a:r>
            <a:r>
              <a:rPr lang="it-IT" sz="1200" dirty="0"/>
              <a:t> è espresso dal rapporto (n. di casi in cui il fenomeno si è verificato) / (n. di casi in cui il fenomeno non si è verificato) e si applica negli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DB4E3-C59E-9744-BBC5-3B1E3380D030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603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ard.org/article/S1550-7289(15)00857-6/abstra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39" y="271932"/>
            <a:ext cx="6924261" cy="139784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Adenocarcinoma </a:t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739" y="3260031"/>
            <a:ext cx="6686264" cy="236551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0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Giovanni Camerini</a:t>
            </a:r>
          </a:p>
          <a:p>
            <a:pPr>
              <a:buFontTx/>
              <a:buNone/>
            </a:pPr>
            <a:endParaRPr lang="it-IT" altLang="it-IT" sz="1200" b="1" i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buFontTx/>
              <a:buNone/>
            </a:pPr>
            <a:r>
              <a:rPr lang="it-IT" altLang="it-IT" sz="1800" i="1" dirty="0">
                <a:latin typeface="Arial" panose="020B0604020202020204" pitchFamily="34" charset="0"/>
                <a:ea typeface="MS PGothic" panose="020B0600070205080204" pitchFamily="34" charset="-128"/>
              </a:rPr>
              <a:t>U.O.C. di Clinica Chirurgica 2</a:t>
            </a:r>
          </a:p>
          <a:p>
            <a:r>
              <a:rPr lang="it-IT" altLang="it-IT" sz="1800" i="1" dirty="0">
                <a:latin typeface="Arial" panose="020B0604020202020204" pitchFamily="34" charset="0"/>
                <a:ea typeface="MS PGothic" panose="020B0600070205080204" pitchFamily="34" charset="-128"/>
              </a:rPr>
              <a:t>IRCCS Policlinico San Martino</a:t>
            </a:r>
          </a:p>
          <a:p>
            <a:r>
              <a:rPr lang="it-IT" altLang="it-IT" sz="1800" i="1" dirty="0">
                <a:latin typeface="Arial" panose="020B0604020202020204" pitchFamily="34" charset="0"/>
                <a:ea typeface="MS PGothic" panose="020B0600070205080204" pitchFamily="34" charset="-128"/>
              </a:rPr>
              <a:t>Università degli Studi di Genova </a:t>
            </a:r>
          </a:p>
          <a:p>
            <a:pPr>
              <a:buFontTx/>
              <a:buNone/>
            </a:pPr>
            <a:endParaRPr lang="it-IT" sz="10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6870F1-E84E-BC7E-2312-829E49B0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6" y="6393657"/>
            <a:ext cx="5967063" cy="3952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F380B0-686D-F09D-E66F-835E7A2F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"/>
            <a:ext cx="6048672" cy="19845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04C27D-8B9D-972E-1CC0-F82C14BD0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0132"/>
            <a:ext cx="8993049" cy="31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258FE6-F4D6-471C-CE7A-5CA9ADB0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24395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32C330-1901-D0BF-6B6A-C745DBB85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0889"/>
            <a:ext cx="8948032" cy="22086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E4B093-E408-3612-C9A7-03696F593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377433"/>
            <a:ext cx="7772400" cy="39155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3CCA63AF-F6A0-B8A8-7C3E-C7E9265E4674}"/>
              </a:ext>
            </a:extLst>
          </p:cNvPr>
          <p:cNvSpPr/>
          <p:nvPr/>
        </p:nvSpPr>
        <p:spPr>
          <a:xfrm>
            <a:off x="4998628" y="2809656"/>
            <a:ext cx="1008112" cy="2050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50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C4807EC-0554-B73F-58F7-E2AC3F8A2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91440"/>
            <a:ext cx="8229600" cy="770176"/>
          </a:xfrm>
        </p:spPr>
        <p:txBody>
          <a:bodyPr/>
          <a:lstStyle/>
          <a:p>
            <a:r>
              <a:rPr lang="en-GB" altLang="it-IT" sz="3600" dirty="0">
                <a:solidFill>
                  <a:schemeClr val="tx1"/>
                </a:solidFill>
                <a:latin typeface="Arial" panose="020B0604020202020204" pitchFamily="34" charset="0"/>
              </a:rPr>
              <a:t>Incidence of EC after obesity surgery  </a:t>
            </a:r>
          </a:p>
        </p:txBody>
      </p:sp>
      <p:sp>
        <p:nvSpPr>
          <p:cNvPr id="3" name="Estrai 2">
            <a:extLst>
              <a:ext uri="{FF2B5EF4-FFF2-40B4-BE49-F238E27FC236}">
                <a16:creationId xmlns:a16="http://schemas.microsoft.com/office/drawing/2014/main" id="{F795F8D0-A3C6-257B-64FE-603B15635A33}"/>
              </a:ext>
            </a:extLst>
          </p:cNvPr>
          <p:cNvSpPr/>
          <p:nvPr/>
        </p:nvSpPr>
        <p:spPr>
          <a:xfrm>
            <a:off x="5843972" y="5301209"/>
            <a:ext cx="504056" cy="1441725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633AE8-5EA7-ECDA-EADF-5A8EF8EC42E9}"/>
              </a:ext>
            </a:extLst>
          </p:cNvPr>
          <p:cNvSpPr/>
          <p:nvPr/>
        </p:nvSpPr>
        <p:spPr>
          <a:xfrm>
            <a:off x="2639616" y="5217126"/>
            <a:ext cx="7128793" cy="80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EBDF3870-22D2-5844-26A4-B210FB4C6225}"/>
              </a:ext>
            </a:extLst>
          </p:cNvPr>
          <p:cNvSpPr/>
          <p:nvPr/>
        </p:nvSpPr>
        <p:spPr>
          <a:xfrm>
            <a:off x="3004170" y="3587459"/>
            <a:ext cx="1075606" cy="14526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12FF6B7C-3F09-9D55-A134-FAB92D07295D}"/>
              </a:ext>
            </a:extLst>
          </p:cNvPr>
          <p:cNvSpPr/>
          <p:nvPr/>
        </p:nvSpPr>
        <p:spPr>
          <a:xfrm>
            <a:off x="8316221" y="3596429"/>
            <a:ext cx="1075606" cy="14526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710E32-1EA4-C913-D972-DA40C6D02E8F}"/>
              </a:ext>
            </a:extLst>
          </p:cNvPr>
          <p:cNvSpPr txBox="1"/>
          <p:nvPr/>
        </p:nvSpPr>
        <p:spPr>
          <a:xfrm>
            <a:off x="3004171" y="1310265"/>
            <a:ext cx="3063255" cy="1668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BMI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Fluctuations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estrogen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IGF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adipokines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aberration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marL="2286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t-IT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GERD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0FFD886-2CDF-6CDD-35F4-196291906076}"/>
              </a:ext>
            </a:extLst>
          </p:cNvPr>
          <p:cNvGrpSpPr/>
          <p:nvPr/>
        </p:nvGrpSpPr>
        <p:grpSpPr>
          <a:xfrm>
            <a:off x="7552701" y="1115616"/>
            <a:ext cx="2919246" cy="2766888"/>
            <a:chOff x="4408355" y="1855636"/>
            <a:chExt cx="2919246" cy="2766888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2C4530A-7FE6-2C8B-FD06-2FA3CE8993EA}"/>
                </a:ext>
              </a:extLst>
            </p:cNvPr>
            <p:cNvSpPr/>
            <p:nvPr/>
          </p:nvSpPr>
          <p:spPr>
            <a:xfrm flipH="1">
              <a:off x="5488475" y="2046794"/>
              <a:ext cx="1839126" cy="25757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4734004-ADCE-ECC8-259B-9E72B40AD28D}"/>
                </a:ext>
              </a:extLst>
            </p:cNvPr>
            <p:cNvSpPr txBox="1"/>
            <p:nvPr/>
          </p:nvSpPr>
          <p:spPr>
            <a:xfrm>
              <a:off x="4408355" y="1855636"/>
              <a:ext cx="1839126" cy="2575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7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GERD</a:t>
              </a:r>
              <a:r>
                <a:rPr lang="it-IT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Barrett </a:t>
              </a:r>
              <a:r>
                <a:rPr lang="it-IT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esophagus</a:t>
              </a: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 10% after SG (4.8%-18.8%). 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Risk of </a:t>
              </a:r>
              <a:r>
                <a:rPr lang="it-IT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evolution</a:t>
              </a: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 of Barrett 0.3% and 0.5%.  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700" b="1" u="sng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BILE REFLUX</a:t>
              </a:r>
              <a:r>
                <a:rPr lang="it-IT" sz="17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28600" lvl="2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OAGBP</a:t>
              </a:r>
            </a:p>
            <a:p>
              <a:pPr marL="228600" lvl="2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Excluded</a:t>
              </a:r>
              <a:r>
                <a:rPr lang="it-IT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stomach</a:t>
              </a:r>
              <a:endParaRPr lang="it-IT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5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D883D91-E380-55D8-77B8-F2541F63B2A2}"/>
              </a:ext>
            </a:extLst>
          </p:cNvPr>
          <p:cNvSpPr/>
          <p:nvPr/>
        </p:nvSpPr>
        <p:spPr>
          <a:xfrm>
            <a:off x="5729605" y="115889"/>
            <a:ext cx="1841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endParaRPr lang="it-IT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564758-8FD3-3413-9F4A-A3B08DE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9" y="115888"/>
            <a:ext cx="6145161" cy="18386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DC37FA-701F-E552-E994-33003027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24" y="2420888"/>
            <a:ext cx="8593394" cy="381491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0815E36-4A59-859D-F27F-553A493C7CA3}"/>
              </a:ext>
            </a:extLst>
          </p:cNvPr>
          <p:cNvCxnSpPr>
            <a:cxnSpLocks/>
          </p:cNvCxnSpPr>
          <p:nvPr/>
        </p:nvCxnSpPr>
        <p:spPr bwMode="auto">
          <a:xfrm>
            <a:off x="4525536" y="5661248"/>
            <a:ext cx="55446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EBDE7FD1-8A15-6831-58A1-BED073681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" y="6473520"/>
            <a:ext cx="4188542" cy="3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2A0462-F2DA-95A3-B915-0AA2E4C73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53" y="634130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ro-RO" sz="2000" i="1" dirty="0" err="1">
                <a:solidFill>
                  <a:schemeClr val="accent1"/>
                </a:solidFill>
              </a:rPr>
              <a:t>Genco</a:t>
            </a:r>
            <a:r>
              <a:rPr lang="ro-RO" sz="2000" i="1" dirty="0">
                <a:solidFill>
                  <a:schemeClr val="accent1"/>
                </a:solidFill>
              </a:rPr>
              <a:t> A </a:t>
            </a:r>
            <a:r>
              <a:rPr lang="ro-RO" sz="2000" i="1" dirty="0" err="1">
                <a:solidFill>
                  <a:schemeClr val="accent1"/>
                </a:solidFill>
              </a:rPr>
              <a:t>Surg</a:t>
            </a:r>
            <a:r>
              <a:rPr lang="ro-RO" sz="2000" i="1" dirty="0">
                <a:solidFill>
                  <a:schemeClr val="accent1"/>
                </a:solidFill>
              </a:rPr>
              <a:t> </a:t>
            </a:r>
            <a:r>
              <a:rPr lang="ro-RO" sz="2000" i="1" dirty="0" err="1">
                <a:solidFill>
                  <a:schemeClr val="accent1"/>
                </a:solidFill>
              </a:rPr>
              <a:t>Obes</a:t>
            </a:r>
            <a:r>
              <a:rPr lang="ro-RO" sz="2000" i="1" dirty="0">
                <a:solidFill>
                  <a:schemeClr val="accent1"/>
                </a:solidFill>
              </a:rPr>
              <a:t> </a:t>
            </a:r>
            <a:r>
              <a:rPr lang="ro-RO" sz="2000" i="1" dirty="0" err="1">
                <a:solidFill>
                  <a:schemeClr val="accent1"/>
                </a:solidFill>
              </a:rPr>
              <a:t>Relat</a:t>
            </a:r>
            <a:r>
              <a:rPr lang="ro-RO" sz="2000" i="1" dirty="0">
                <a:solidFill>
                  <a:schemeClr val="accent1"/>
                </a:solidFill>
              </a:rPr>
              <a:t> Dis. 2017 Apr;13(4):568-574. </a:t>
            </a:r>
            <a:endParaRPr lang="it-IT" sz="2000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BF1C5-624A-FDED-8431-065DA302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44" y="2079241"/>
            <a:ext cx="8748456" cy="41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7A5C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6" name="Connettore 1 2">
            <a:extLst>
              <a:ext uri="{FF2B5EF4-FFF2-40B4-BE49-F238E27FC236}">
                <a16:creationId xmlns:a16="http://schemas.microsoft.com/office/drawing/2014/main" id="{66C9DEEF-B029-CB9F-1524-7DA6F8F52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19537" y="3847336"/>
            <a:ext cx="82090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ttore 1 4">
            <a:extLst>
              <a:ext uri="{FF2B5EF4-FFF2-40B4-BE49-F238E27FC236}">
                <a16:creationId xmlns:a16="http://schemas.microsoft.com/office/drawing/2014/main" id="{6673C537-AFD6-13F8-79B1-FA18BE281D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1744" y="4135368"/>
            <a:ext cx="604867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ttore 1 10">
            <a:extLst>
              <a:ext uri="{FF2B5EF4-FFF2-40B4-BE49-F238E27FC236}">
                <a16:creationId xmlns:a16="http://schemas.microsoft.com/office/drawing/2014/main" id="{45210D69-E997-4FE1-A304-FC691CC3F4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64353" y="2615758"/>
            <a:ext cx="864221" cy="7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id="{3511C658-FE67-6BBD-652F-0DEF7179B9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3952" y="2623200"/>
            <a:ext cx="151216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16">
            <a:extLst>
              <a:ext uri="{FF2B5EF4-FFF2-40B4-BE49-F238E27FC236}">
                <a16:creationId xmlns:a16="http://schemas.microsoft.com/office/drawing/2014/main" id="{1DA486C4-52FE-E005-8FE5-6ABFD66D84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20136" y="2623200"/>
            <a:ext cx="136815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234730A0-1233-F963-9CF5-F8FF9FE4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24180"/>
            <a:ext cx="8820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it-IT" sz="2800" dirty="0" err="1">
                <a:solidFill>
                  <a:schemeClr val="tx1"/>
                </a:solidFill>
              </a:rPr>
              <a:t>Gastroesophageal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reflux</a:t>
            </a:r>
            <a:r>
              <a:rPr lang="it-IT" sz="2800" dirty="0">
                <a:solidFill>
                  <a:schemeClr val="tx1"/>
                </a:solidFill>
              </a:rPr>
              <a:t> disease and </a:t>
            </a:r>
            <a:r>
              <a:rPr lang="it-IT" sz="2800" dirty="0" err="1">
                <a:solidFill>
                  <a:schemeClr val="tx1"/>
                </a:solidFill>
              </a:rPr>
              <a:t>Barrett's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esophagus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after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laparoscopic</a:t>
            </a:r>
            <a:r>
              <a:rPr lang="it-IT" sz="2800" dirty="0">
                <a:solidFill>
                  <a:schemeClr val="tx1"/>
                </a:solidFill>
              </a:rPr>
              <a:t> sleeve </a:t>
            </a:r>
            <a:r>
              <a:rPr lang="it-IT" sz="2800" dirty="0" err="1">
                <a:solidFill>
                  <a:schemeClr val="tx1"/>
                </a:solidFill>
              </a:rPr>
              <a:t>gastrectomy</a:t>
            </a:r>
            <a:r>
              <a:rPr lang="it-IT" sz="2800" dirty="0">
                <a:solidFill>
                  <a:schemeClr val="tx1"/>
                </a:solidFill>
              </a:rPr>
              <a:t>: a </a:t>
            </a:r>
            <a:r>
              <a:rPr lang="it-IT" sz="2800" dirty="0" err="1">
                <a:solidFill>
                  <a:schemeClr val="tx1"/>
                </a:solidFill>
              </a:rPr>
              <a:t>possible</a:t>
            </a:r>
            <a:r>
              <a:rPr lang="it-IT" sz="2800" dirty="0">
                <a:solidFill>
                  <a:schemeClr val="tx1"/>
                </a:solidFill>
              </a:rPr>
              <a:t>, </a:t>
            </a:r>
            <a:r>
              <a:rPr lang="it-IT" sz="2800" dirty="0" err="1">
                <a:solidFill>
                  <a:schemeClr val="tx1"/>
                </a:solidFill>
              </a:rPr>
              <a:t>underestimated</a:t>
            </a:r>
            <a:r>
              <a:rPr lang="it-IT" sz="2800" dirty="0">
                <a:solidFill>
                  <a:schemeClr val="tx1"/>
                </a:solidFill>
              </a:rPr>
              <a:t> long-</a:t>
            </a:r>
            <a:r>
              <a:rPr lang="it-IT" sz="2800" dirty="0" err="1">
                <a:solidFill>
                  <a:schemeClr val="tx1"/>
                </a:solidFill>
              </a:rPr>
              <a:t>term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complication</a:t>
            </a:r>
            <a:r>
              <a:rPr lang="it-IT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47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32156F-C6F4-7F71-E15D-ABBDED4C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" y="6430154"/>
            <a:ext cx="4038600" cy="406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A13C8F-B8E9-005B-7D98-1D217DFA8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-13219"/>
            <a:ext cx="7772400" cy="16436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4E3F136-A65C-B302-62DE-EC6F8C76C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9034156" cy="936104"/>
          </a:xfrm>
          <a:prstGeom prst="rect">
            <a:avLst/>
          </a:prstGeom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AF52FF4C-9060-DFCB-195A-010EC5371284}"/>
              </a:ext>
            </a:extLst>
          </p:cNvPr>
          <p:cNvCxnSpPr>
            <a:cxnSpLocks/>
          </p:cNvCxnSpPr>
          <p:nvPr/>
        </p:nvCxnSpPr>
        <p:spPr>
          <a:xfrm>
            <a:off x="3503712" y="3886926"/>
            <a:ext cx="230425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43C9E2-F17B-D187-8414-2BF793C698BE}"/>
              </a:ext>
            </a:extLst>
          </p:cNvPr>
          <p:cNvSpPr txBox="1"/>
          <p:nvPr/>
        </p:nvSpPr>
        <p:spPr>
          <a:xfrm>
            <a:off x="1524000" y="1772817"/>
            <a:ext cx="9034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Ninety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(66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consecutive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BE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preoperatively</a:t>
            </a:r>
            <a:endParaRPr lang="it-IT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± 15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 weight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± 12%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8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4295AC-E6C1-AF9A-CBE9-93840D280595}"/>
              </a:ext>
            </a:extLst>
          </p:cNvPr>
          <p:cNvSpPr txBox="1"/>
          <p:nvPr/>
        </p:nvSpPr>
        <p:spPr>
          <a:xfrm>
            <a:off x="1595225" y="196354"/>
            <a:ext cx="9143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charset="0"/>
                <a:ea typeface="ＭＳ Ｐゴシック" charset="0"/>
              </a:rPr>
              <a:t>Clinical Issues Committee of the American Society for </a:t>
            </a:r>
            <a:r>
              <a:rPr lang="it-IT" sz="2000" dirty="0" err="1">
                <a:latin typeface="Arial" charset="0"/>
                <a:ea typeface="ＭＳ Ｐゴシック" charset="0"/>
              </a:rPr>
              <a:t>Metabolic</a:t>
            </a:r>
            <a:r>
              <a:rPr lang="it-IT" sz="2000" dirty="0">
                <a:latin typeface="Arial" charset="0"/>
                <a:ea typeface="ＭＳ Ｐゴシック" charset="0"/>
              </a:rPr>
              <a:t> and </a:t>
            </a:r>
            <a:r>
              <a:rPr lang="it-IT" sz="2000" dirty="0" err="1">
                <a:latin typeface="Arial" charset="0"/>
                <a:ea typeface="ＭＳ Ｐゴシック" charset="0"/>
              </a:rPr>
              <a:t>Bariatric</a:t>
            </a:r>
            <a:r>
              <a:rPr lang="it-IT" sz="2000" dirty="0">
                <a:latin typeface="Arial" charset="0"/>
                <a:ea typeface="ＭＳ Ｐゴシック" charset="0"/>
              </a:rPr>
              <a:t> Surgery. ASMBS position </a:t>
            </a:r>
            <a:r>
              <a:rPr lang="it-IT" sz="2000" dirty="0" err="1">
                <a:latin typeface="Arial" charset="0"/>
                <a:ea typeface="ＭＳ Ｐゴシック" charset="0"/>
              </a:rPr>
              <a:t>statement</a:t>
            </a:r>
            <a:r>
              <a:rPr lang="it-IT" sz="2000" dirty="0">
                <a:latin typeface="Arial" charset="0"/>
                <a:ea typeface="ＭＳ Ｐゴシック" charset="0"/>
              </a:rPr>
              <a:t> on the </a:t>
            </a:r>
            <a:r>
              <a:rPr lang="it-IT" sz="2000" dirty="0" err="1">
                <a:latin typeface="Arial" charset="0"/>
                <a:ea typeface="ＭＳ Ｐゴシック" charset="0"/>
              </a:rPr>
              <a:t>rationale</a:t>
            </a:r>
            <a:r>
              <a:rPr lang="it-IT" sz="2000" dirty="0">
                <a:latin typeface="Arial" charset="0"/>
                <a:ea typeface="ＭＳ Ｐゴシック" charset="0"/>
              </a:rPr>
              <a:t> for performance of </a:t>
            </a:r>
            <a:r>
              <a:rPr lang="it-IT" sz="2000" dirty="0" err="1">
                <a:latin typeface="Arial" charset="0"/>
                <a:ea typeface="ＭＳ Ｐゴシック" charset="0"/>
              </a:rPr>
              <a:t>upper</a:t>
            </a:r>
            <a:r>
              <a:rPr lang="it-IT" sz="2000" dirty="0">
                <a:latin typeface="Arial" charset="0"/>
                <a:ea typeface="ＭＳ Ｐゴシック" charset="0"/>
              </a:rPr>
              <a:t> </a:t>
            </a:r>
            <a:r>
              <a:rPr lang="it-IT" sz="2000" dirty="0" err="1">
                <a:latin typeface="Arial" charset="0"/>
                <a:ea typeface="ＭＳ Ｐゴシック" charset="0"/>
              </a:rPr>
              <a:t>gastrointestinal</a:t>
            </a:r>
            <a:r>
              <a:rPr lang="it-IT" sz="2000" dirty="0">
                <a:latin typeface="Arial" charset="0"/>
                <a:ea typeface="ＭＳ Ｐゴシック" charset="0"/>
              </a:rPr>
              <a:t> </a:t>
            </a:r>
            <a:r>
              <a:rPr lang="it-IT" sz="2000" dirty="0" err="1">
                <a:latin typeface="Arial" charset="0"/>
                <a:ea typeface="ＭＳ Ｐゴシック" charset="0"/>
              </a:rPr>
              <a:t>endoscopy</a:t>
            </a:r>
            <a:r>
              <a:rPr lang="it-IT" sz="2000" dirty="0">
                <a:latin typeface="Arial" charset="0"/>
                <a:ea typeface="ＭＳ Ｐゴシック" charset="0"/>
              </a:rPr>
              <a:t> </a:t>
            </a:r>
            <a:r>
              <a:rPr lang="it-IT" sz="2000" dirty="0" err="1">
                <a:latin typeface="Arial" charset="0"/>
                <a:ea typeface="ＭＳ Ｐゴシック" charset="0"/>
              </a:rPr>
              <a:t>before</a:t>
            </a:r>
            <a:r>
              <a:rPr lang="it-IT" sz="2000" dirty="0">
                <a:latin typeface="Arial" charset="0"/>
                <a:ea typeface="ＭＳ Ｐゴシック" charset="0"/>
              </a:rPr>
              <a:t> and after </a:t>
            </a:r>
            <a:r>
              <a:rPr lang="it-IT" sz="2000" dirty="0" err="1">
                <a:latin typeface="Arial" charset="0"/>
                <a:ea typeface="ＭＳ Ｐゴシック" charset="0"/>
              </a:rPr>
              <a:t>metabolic</a:t>
            </a:r>
            <a:r>
              <a:rPr lang="it-IT" sz="2000" dirty="0">
                <a:latin typeface="Arial" charset="0"/>
                <a:ea typeface="ＭＳ Ｐゴシック" charset="0"/>
              </a:rPr>
              <a:t> and </a:t>
            </a:r>
            <a:r>
              <a:rPr lang="it-IT" sz="2000" dirty="0" err="1">
                <a:latin typeface="Arial" charset="0"/>
                <a:ea typeface="ＭＳ Ｐゴシック" charset="0"/>
              </a:rPr>
              <a:t>bariatric</a:t>
            </a:r>
            <a:r>
              <a:rPr lang="it-IT" sz="2000" dirty="0">
                <a:latin typeface="Arial" charset="0"/>
                <a:ea typeface="ＭＳ Ｐゴシック" charset="0"/>
              </a:rPr>
              <a:t> surgery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9A976BD-D517-8B60-E56C-22185513DBEB}"/>
              </a:ext>
            </a:extLst>
          </p:cNvPr>
          <p:cNvSpPr/>
          <p:nvPr/>
        </p:nvSpPr>
        <p:spPr>
          <a:xfrm>
            <a:off x="7814216" y="267360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Nondysplastic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(&lt;3 cm)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5E84E2A-A1EF-6B15-A590-8FCBB298B9B6}"/>
              </a:ext>
            </a:extLst>
          </p:cNvPr>
          <p:cNvSpPr/>
          <p:nvPr/>
        </p:nvSpPr>
        <p:spPr>
          <a:xfrm>
            <a:off x="4609860" y="267360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novo Barrett 18%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9F81C45-C224-6AFB-FF1B-20A18C93F1AB}"/>
              </a:ext>
            </a:extLst>
          </p:cNvPr>
          <p:cNvSpPr/>
          <p:nvPr/>
        </p:nvSpPr>
        <p:spPr>
          <a:xfrm>
            <a:off x="1411487" y="267360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</a:t>
            </a:r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Gastrectomy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450DD3-C860-7347-DFEF-4D48AC90E4C5}"/>
              </a:ext>
            </a:extLst>
          </p:cNvPr>
          <p:cNvSpPr txBox="1"/>
          <p:nvPr/>
        </p:nvSpPr>
        <p:spPr>
          <a:xfrm>
            <a:off x="100484" y="6381328"/>
            <a:ext cx="6066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GM,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2021;17(5):837-847. </a:t>
            </a: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7E2B9C96-1AB1-6467-826E-8E836BBBB92B}"/>
              </a:ext>
            </a:extLst>
          </p:cNvPr>
          <p:cNvSpPr/>
          <p:nvPr/>
        </p:nvSpPr>
        <p:spPr>
          <a:xfrm>
            <a:off x="3925784" y="34656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D7793728-F475-BEDE-361D-71DA8E2B769A}"/>
              </a:ext>
            </a:extLst>
          </p:cNvPr>
          <p:cNvSpPr/>
          <p:nvPr/>
        </p:nvSpPr>
        <p:spPr>
          <a:xfrm>
            <a:off x="7166144" y="346358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99CDF-547C-409E-DE84-DCF9E08084A4}"/>
              </a:ext>
            </a:extLst>
          </p:cNvPr>
          <p:cNvSpPr txBox="1"/>
          <p:nvPr/>
        </p:nvSpPr>
        <p:spPr>
          <a:xfrm>
            <a:off x="1360112" y="129987"/>
            <a:ext cx="903639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it-IT" sz="2800" dirty="0">
                <a:ea typeface="+mj-ea"/>
                <a:cs typeface="+mj-cs"/>
              </a:rPr>
              <a:t>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Esophageal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adenocarcinoma after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obesity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surgery in a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population-based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cohort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study</a:t>
            </a:r>
          </a:p>
          <a:p>
            <a:pPr algn="ctr"/>
            <a:endParaRPr lang="it-IT" sz="2800" dirty="0"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16ACFA-EA65-0339-ECEF-636422D0CAEC}"/>
              </a:ext>
            </a:extLst>
          </p:cNvPr>
          <p:cNvSpPr txBox="1"/>
          <p:nvPr/>
        </p:nvSpPr>
        <p:spPr>
          <a:xfrm>
            <a:off x="1596105" y="2124834"/>
            <a:ext cx="899978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34,437 study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239,775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person-years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follow-up, 8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1.6; 95% CI .7–3.2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No clear trend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relation to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time after surgery. The SIR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53)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123,695 obese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(673,238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person-years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= 1.9, 95% CI 1.4–2.5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Cox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risk of EAC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underwent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and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hazard ratio = .9, 95% CI .4–1.9)</a:t>
            </a:r>
            <a:r>
              <a:rPr lang="it-IT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74BC0E-C7E6-A808-18B9-5D43D7C40B55}"/>
              </a:ext>
            </a:extLst>
          </p:cNvPr>
          <p:cNvSpPr txBox="1"/>
          <p:nvPr/>
        </p:nvSpPr>
        <p:spPr>
          <a:xfrm>
            <a:off x="-109" y="6120229"/>
            <a:ext cx="7657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>
                <a:solidFill>
                  <a:srgbClr val="005789"/>
                </a:solidFill>
                <a:latin typeface="Elsevier Sans"/>
                <a:hlinkClick r:id="rId3"/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 Maret-Ouda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2017;13(1):28-34  23</a:t>
            </a:r>
          </a:p>
          <a:p>
            <a:endParaRPr lang="it-IT" dirty="0">
              <a:solidFill>
                <a:srgbClr val="2E2E2E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B47316-2455-4A3E-F12A-1A8CD902A7CA}"/>
              </a:ext>
            </a:extLst>
          </p:cNvPr>
          <p:cNvSpPr txBox="1"/>
          <p:nvPr/>
        </p:nvSpPr>
        <p:spPr>
          <a:xfrm>
            <a:off x="3937425" y="1407290"/>
            <a:ext cx="4317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high risk of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625B63D-A497-FCC4-557A-8788D6452058}"/>
              </a:ext>
            </a:extLst>
          </p:cNvPr>
          <p:cNvSpPr/>
          <p:nvPr/>
        </p:nvSpPr>
        <p:spPr>
          <a:xfrm>
            <a:off x="3937425" y="1407290"/>
            <a:ext cx="4317149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35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99CDF-547C-409E-DE84-DCF9E08084A4}"/>
              </a:ext>
            </a:extLst>
          </p:cNvPr>
          <p:cNvSpPr txBox="1"/>
          <p:nvPr/>
        </p:nvSpPr>
        <p:spPr>
          <a:xfrm>
            <a:off x="1559496" y="169477"/>
            <a:ext cx="903639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Incidence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GERD, </a:t>
            </a:r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esophagitis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Barrett’s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esophagus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</a:t>
            </a:r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esophageal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adenocarcinoma after </a:t>
            </a:r>
            <a:r>
              <a:rPr lang="it-IT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bariatric</a:t>
            </a:r>
            <a:r>
              <a:rPr lang="it-IT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surgery</a:t>
            </a:r>
          </a:p>
          <a:p>
            <a:pPr algn="ctr"/>
            <a:endParaRPr lang="it-IT" sz="3200" dirty="0">
              <a:ea typeface="+mj-ea"/>
              <a:cs typeface="+mj-cs"/>
            </a:endParaRPr>
          </a:p>
          <a:p>
            <a:pPr algn="ctr"/>
            <a:endParaRPr lang="it-IT" sz="2800" dirty="0"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16ACFA-EA65-0339-ECEF-636422D0CAEC}"/>
              </a:ext>
            </a:extLst>
          </p:cNvPr>
          <p:cNvSpPr txBox="1"/>
          <p:nvPr/>
        </p:nvSpPr>
        <p:spPr>
          <a:xfrm>
            <a:off x="1596106" y="1624733"/>
            <a:ext cx="899978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48,967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30.3%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GERD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time of surgery and .4%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esophagitis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Barrett’s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Preoperative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GERD/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esophagitis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Barrett’s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of GERD,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esophagitis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Barrett’s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adenocarcinoma,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postoperatively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Roux-en-Y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bypass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GERD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postoperatively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adenocarcinoma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sample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.04%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preoperative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GERD and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Barrett’s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.1% and .9%,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adenocarcinoma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8A2219-A0E7-C76F-AE98-60A9386AA677}"/>
              </a:ext>
            </a:extLst>
          </p:cNvPr>
          <p:cNvSpPr txBox="1"/>
          <p:nvPr/>
        </p:nvSpPr>
        <p:spPr>
          <a:xfrm>
            <a:off x="167576" y="6383084"/>
            <a:ext cx="824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Bevilacqua LA,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2020;16(11): 1828-1836. 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0DCF35-2AF5-E150-F847-A7B8D91CD2A0}"/>
              </a:ext>
            </a:extLst>
          </p:cNvPr>
          <p:cNvSpPr txBox="1"/>
          <p:nvPr/>
        </p:nvSpPr>
        <p:spPr>
          <a:xfrm>
            <a:off x="3138311" y="1268760"/>
            <a:ext cx="591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8.1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100 000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42F37F8-4521-EF99-E4B1-36A9C7C57C89}"/>
              </a:ext>
            </a:extLst>
          </p:cNvPr>
          <p:cNvSpPr/>
          <p:nvPr/>
        </p:nvSpPr>
        <p:spPr>
          <a:xfrm>
            <a:off x="3138312" y="1280164"/>
            <a:ext cx="5915377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9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99CDF-547C-409E-DE84-DCF9E08084A4}"/>
              </a:ext>
            </a:extLst>
          </p:cNvPr>
          <p:cNvSpPr txBox="1"/>
          <p:nvPr/>
        </p:nvSpPr>
        <p:spPr>
          <a:xfrm>
            <a:off x="1559496" y="169476"/>
            <a:ext cx="903639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Esophageal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cancer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after sleeve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gastrectomy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a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population-based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comparative </a:t>
            </a:r>
            <a:r>
              <a:rPr lang="it-IT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cohort</a:t>
            </a:r>
            <a:r>
              <a:rPr lang="it-IT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study</a:t>
            </a:r>
          </a:p>
          <a:p>
            <a:pPr algn="ctr"/>
            <a:endParaRPr lang="it-IT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it-IT" sz="2800" dirty="0"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16ACFA-EA65-0339-ECEF-636422D0CAEC}"/>
              </a:ext>
            </a:extLst>
          </p:cNvPr>
          <p:cNvSpPr txBox="1"/>
          <p:nvPr/>
        </p:nvSpPr>
        <p:spPr>
          <a:xfrm>
            <a:off x="1596106" y="1624733"/>
            <a:ext cx="89997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4121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reflux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-prone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852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underwent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RYGB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At a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 of 7.6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surgery.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RYGB, IRR for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reflux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-prone group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1.45 (95%CI: .19–65.5) and HR = .83 (95%CI: .10–7.27). 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crude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reflux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-prone group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nonsurgical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controls (</a:t>
            </a:r>
            <a:r>
              <a:rPr lang="it-IT" sz="2000" u="sng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000" u="sng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12,159; IRR = 3.46, 95%CI: 1.00–12.5)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disappeared</a:t>
            </a:r>
            <a:r>
              <a:rPr lang="it-IT" sz="20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(HR = 2.47, 95%CI: .82–7.45).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51877-67CF-F090-B593-84A7774BD3C8}"/>
              </a:ext>
            </a:extLst>
          </p:cNvPr>
          <p:cNvSpPr txBox="1"/>
          <p:nvPr/>
        </p:nvSpPr>
        <p:spPr>
          <a:xfrm>
            <a:off x="15176" y="6332284"/>
            <a:ext cx="605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Andalib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2021;17(5):879- 887. 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11D731-599C-3F0B-9F3E-E31D13921A88}"/>
              </a:ext>
            </a:extLst>
          </p:cNvPr>
          <p:cNvSpPr txBox="1"/>
          <p:nvPr/>
        </p:nvSpPr>
        <p:spPr>
          <a:xfrm>
            <a:off x="3448872" y="1259468"/>
            <a:ext cx="525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 per 100 000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3E48EE-59A1-AEBC-EDAF-7E1B8DE73D63}"/>
              </a:ext>
            </a:extLst>
          </p:cNvPr>
          <p:cNvSpPr/>
          <p:nvPr/>
        </p:nvSpPr>
        <p:spPr>
          <a:xfrm>
            <a:off x="3485482" y="1280164"/>
            <a:ext cx="5058790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21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3E2A8298-EACB-927F-23C8-642CB84A4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536304"/>
          <a:ext cx="822960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822796A-9283-9EDD-F3B0-F5A9D9C82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4625"/>
            <a:ext cx="7772400" cy="21426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31FDED-6FE8-0F3E-36CF-2142C3E6C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3" y="6509797"/>
            <a:ext cx="3779912" cy="3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8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A258D2-2AA7-D1F0-D48B-D55F743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" y="6483480"/>
            <a:ext cx="4182074" cy="3642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DB2451-5209-77E0-E608-DD29B3C7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4624"/>
            <a:ext cx="7772400" cy="16887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0D1949-C180-474A-D5B2-9513F25B9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8"/>
            <a:ext cx="8957164" cy="112039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CB6E21-7714-0743-6013-DE0CBA726983}"/>
              </a:ext>
            </a:extLst>
          </p:cNvPr>
          <p:cNvSpPr txBox="1"/>
          <p:nvPr/>
        </p:nvSpPr>
        <p:spPr>
          <a:xfrm>
            <a:off x="2999656" y="3740839"/>
            <a:ext cx="633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280 000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</a:t>
            </a:r>
          </a:p>
          <a:p>
            <a:pPr algn="just" fontAlgn="auto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new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/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cohorts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4D98C9E-0291-2792-68DF-E117EC82EFF9}"/>
              </a:ext>
            </a:extLst>
          </p:cNvPr>
          <p:cNvSpPr/>
          <p:nvPr/>
        </p:nvSpPr>
        <p:spPr>
          <a:xfrm>
            <a:off x="2999656" y="3754979"/>
            <a:ext cx="6336704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01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2CF596-8DB6-43EC-DD22-5CD184BC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137"/>
            <a:ext cx="7772400" cy="10104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AFF034E-1C78-4583-90B8-18BA1EF9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" y="6406695"/>
            <a:ext cx="7772400" cy="4451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6F678B-AFFF-34EA-77DB-5C2D953ED6BF}"/>
              </a:ext>
            </a:extLst>
          </p:cNvPr>
          <p:cNvSpPr txBox="1"/>
          <p:nvPr/>
        </p:nvSpPr>
        <p:spPr>
          <a:xfrm>
            <a:off x="784673" y="2431909"/>
            <a:ext cx="3977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Programme</a:t>
            </a:r>
            <a:r>
              <a:rPr lang="it-IT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De </a:t>
            </a:r>
            <a:r>
              <a:rPr lang="it-IT" sz="1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Médicalisation</a:t>
            </a:r>
            <a:r>
              <a:rPr lang="it-IT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des</a:t>
            </a:r>
            <a:r>
              <a:rPr lang="it-IT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Systèmes</a:t>
            </a:r>
            <a:r>
              <a:rPr lang="it-IT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d’Information (PMSI) </a:t>
            </a:r>
          </a:p>
          <a:p>
            <a:pPr algn="ctr"/>
            <a:endParaRPr lang="it-IT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FFF491-FAEF-1BCA-A9F6-1B3A762A6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181906"/>
            <a:ext cx="5311506" cy="5112892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AD35DF4-4EF3-A094-8818-189BC7FC31C7}"/>
              </a:ext>
            </a:extLst>
          </p:cNvPr>
          <p:cNvSpPr/>
          <p:nvPr/>
        </p:nvSpPr>
        <p:spPr>
          <a:xfrm>
            <a:off x="784674" y="2286913"/>
            <a:ext cx="3977526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82F6DE03-AA84-1313-275F-BDB6B6187EA5}"/>
              </a:ext>
            </a:extLst>
          </p:cNvPr>
          <p:cNvCxnSpPr>
            <a:cxnSpLocks/>
          </p:cNvCxnSpPr>
          <p:nvPr/>
        </p:nvCxnSpPr>
        <p:spPr>
          <a:xfrm>
            <a:off x="7608168" y="1700808"/>
            <a:ext cx="72008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C29DB32-DEEC-BB0F-376E-3A5BD140DC24}"/>
              </a:ext>
            </a:extLst>
          </p:cNvPr>
          <p:cNvCxnSpPr>
            <a:cxnSpLocks/>
          </p:cNvCxnSpPr>
          <p:nvPr/>
        </p:nvCxnSpPr>
        <p:spPr>
          <a:xfrm>
            <a:off x="8939845" y="1700940"/>
            <a:ext cx="72008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A35980FD-696A-43C2-7915-1A8A549F7DC3}"/>
              </a:ext>
            </a:extLst>
          </p:cNvPr>
          <p:cNvSpPr/>
          <p:nvPr/>
        </p:nvSpPr>
        <p:spPr>
          <a:xfrm>
            <a:off x="7248128" y="5589240"/>
            <a:ext cx="288032" cy="64807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4B89F5-A3F4-3275-E919-EF23822BFB2B}"/>
              </a:ext>
            </a:extLst>
          </p:cNvPr>
          <p:cNvSpPr txBox="1"/>
          <p:nvPr/>
        </p:nvSpPr>
        <p:spPr>
          <a:xfrm>
            <a:off x="3359696" y="745032"/>
            <a:ext cx="4716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a typeface="+mj-ea"/>
                <a:cs typeface="+mj-cs"/>
              </a:rPr>
              <a:t>(</a:t>
            </a:r>
            <a:r>
              <a:rPr lang="it-IT" sz="1400" dirty="0" err="1">
                <a:ea typeface="+mj-ea"/>
                <a:cs typeface="+mj-cs"/>
              </a:rPr>
              <a:t>January</a:t>
            </a:r>
            <a:r>
              <a:rPr lang="it-IT" sz="1400" dirty="0">
                <a:ea typeface="+mj-ea"/>
                <a:cs typeface="+mj-cs"/>
              </a:rPr>
              <a:t> 1, 2010 </a:t>
            </a:r>
            <a:r>
              <a:rPr lang="it-IT" sz="1400" dirty="0" err="1">
                <a:ea typeface="+mj-ea"/>
                <a:cs typeface="+mj-cs"/>
              </a:rPr>
              <a:t>December</a:t>
            </a:r>
            <a:r>
              <a:rPr lang="it-IT" sz="1400" dirty="0">
                <a:ea typeface="+mj-ea"/>
                <a:cs typeface="+mj-cs"/>
              </a:rPr>
              <a:t> 31, 2017) </a:t>
            </a:r>
          </a:p>
          <a:p>
            <a:pPr algn="ctr"/>
            <a:endParaRPr lang="it-IT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530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1166291-82E2-4B20-0E21-11238FD6D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9"/>
            <a:ext cx="9101784" cy="40512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2CF596-8DB6-43EC-DD22-5CD184BC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137"/>
            <a:ext cx="7772400" cy="10104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AFF034E-1C78-4583-90B8-18BA1EF9C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" y="6406695"/>
            <a:ext cx="7772400" cy="445168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EA94F37E-BFC5-6E0E-82FA-FC4D6DD220AE}"/>
              </a:ext>
            </a:extLst>
          </p:cNvPr>
          <p:cNvCxnSpPr>
            <a:cxnSpLocks/>
          </p:cNvCxnSpPr>
          <p:nvPr/>
        </p:nvCxnSpPr>
        <p:spPr>
          <a:xfrm>
            <a:off x="8256240" y="4239879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E7A570CE-4E98-9C8A-8E65-B0E14B213539}"/>
              </a:ext>
            </a:extLst>
          </p:cNvPr>
          <p:cNvCxnSpPr>
            <a:cxnSpLocks/>
          </p:cNvCxnSpPr>
          <p:nvPr/>
        </p:nvCxnSpPr>
        <p:spPr>
          <a:xfrm>
            <a:off x="2639616" y="4527911"/>
            <a:ext cx="2376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8D808D26-8BC0-FB1D-A08F-42F7409D2C7D}"/>
              </a:ext>
            </a:extLst>
          </p:cNvPr>
          <p:cNvCxnSpPr>
            <a:cxnSpLocks/>
          </p:cNvCxnSpPr>
          <p:nvPr/>
        </p:nvCxnSpPr>
        <p:spPr>
          <a:xfrm>
            <a:off x="8404242" y="5464015"/>
            <a:ext cx="16477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4561BDA-9A20-E77B-5FDA-9161F299635B}"/>
              </a:ext>
            </a:extLst>
          </p:cNvPr>
          <p:cNvCxnSpPr>
            <a:cxnSpLocks/>
          </p:cNvCxnSpPr>
          <p:nvPr/>
        </p:nvCxnSpPr>
        <p:spPr>
          <a:xfrm>
            <a:off x="1695178" y="5752047"/>
            <a:ext cx="17365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0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2CF596-8DB6-43EC-DD22-5CD184BC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137"/>
            <a:ext cx="7772400" cy="10104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AFF034E-1C78-4583-90B8-18BA1EF9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" y="6406695"/>
            <a:ext cx="7772400" cy="4451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6F678B-AFFF-34EA-77DB-5C2D953ED6BF}"/>
              </a:ext>
            </a:extLst>
          </p:cNvPr>
          <p:cNvSpPr txBox="1"/>
          <p:nvPr/>
        </p:nvSpPr>
        <p:spPr>
          <a:xfrm>
            <a:off x="1524000" y="980728"/>
            <a:ext cx="9036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Médicalisation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Systèmes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d’Information (PMSI)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C5AA7E4-EC77-5AB7-F29E-1750526AF8E5}"/>
              </a:ext>
            </a:extLst>
          </p:cNvPr>
          <p:cNvSpPr/>
          <p:nvPr/>
        </p:nvSpPr>
        <p:spPr>
          <a:xfrm>
            <a:off x="1919536" y="1022267"/>
            <a:ext cx="8208912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2D0FC2-3535-D29A-8A53-8F5BFB68A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15476"/>
            <a:ext cx="8748464" cy="427782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C34B2EF-3B2B-6F02-B887-B8284E32D608}"/>
              </a:ext>
            </a:extLst>
          </p:cNvPr>
          <p:cNvCxnSpPr/>
          <p:nvPr/>
        </p:nvCxnSpPr>
        <p:spPr>
          <a:xfrm>
            <a:off x="8544272" y="2780928"/>
            <a:ext cx="0" cy="504056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C507E1-9F01-1A4A-7241-2BC6DDD94620}"/>
              </a:ext>
            </a:extLst>
          </p:cNvPr>
          <p:cNvSpPr txBox="1"/>
          <p:nvPr/>
        </p:nvSpPr>
        <p:spPr>
          <a:xfrm>
            <a:off x="8169230" y="3429000"/>
            <a:ext cx="462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/>
              <a:t>Statistical </a:t>
            </a:r>
            <a:r>
              <a:rPr lang="it-IT" b="1" u="sng" dirty="0" err="1"/>
              <a:t>difference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79331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2CF596-8DB6-43EC-DD22-5CD184BC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137"/>
            <a:ext cx="7772400" cy="10104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AFF034E-1C78-4583-90B8-18BA1EF9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" y="6406695"/>
            <a:ext cx="7772400" cy="4451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6F678B-AFFF-34EA-77DB-5C2D953ED6BF}"/>
              </a:ext>
            </a:extLst>
          </p:cNvPr>
          <p:cNvSpPr txBox="1"/>
          <p:nvPr/>
        </p:nvSpPr>
        <p:spPr>
          <a:xfrm>
            <a:off x="1524000" y="980728"/>
            <a:ext cx="9036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Médicalisation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Systèmes</a:t>
            </a:r>
            <a:r>
              <a:rPr lang="it-IT" sz="2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d’Information (PMSI)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C5AA7E4-EC77-5AB7-F29E-1750526AF8E5}"/>
              </a:ext>
            </a:extLst>
          </p:cNvPr>
          <p:cNvSpPr/>
          <p:nvPr/>
        </p:nvSpPr>
        <p:spPr>
          <a:xfrm>
            <a:off x="1919536" y="1022267"/>
            <a:ext cx="8208912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7C94FE-F15C-1327-F8CD-ABA2B23DF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32" y="1830800"/>
            <a:ext cx="7772400" cy="419048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75F2F3-BD9A-FF67-CCD1-3A31DDB9A5FD}"/>
              </a:ext>
            </a:extLst>
          </p:cNvPr>
          <p:cNvSpPr txBox="1"/>
          <p:nvPr/>
        </p:nvSpPr>
        <p:spPr>
          <a:xfrm>
            <a:off x="7680176" y="3923764"/>
            <a:ext cx="293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endParaRPr lang="it-IT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AAB9AD-EF62-2E1C-FB02-50D345E4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8622"/>
            <a:ext cx="9036501" cy="2040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7CE6A8-BDF8-59B7-A328-507531B9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6384964"/>
            <a:ext cx="4355977" cy="4272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3E22F87-FBD6-7E22-FE13-527296D25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9" y="50232"/>
            <a:ext cx="6028183" cy="114084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F4EB17-2B69-5D6A-F006-3AE1D8B4031E}"/>
              </a:ext>
            </a:extLst>
          </p:cNvPr>
          <p:cNvSpPr txBox="1"/>
          <p:nvPr/>
        </p:nvSpPr>
        <p:spPr>
          <a:xfrm>
            <a:off x="3143672" y="5247981"/>
            <a:ext cx="5472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it-IT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risk of EAC of 30.7%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C573E8A-0FE0-5E10-A06F-64591654987A}"/>
              </a:ext>
            </a:extLst>
          </p:cNvPr>
          <p:cNvSpPr/>
          <p:nvPr/>
        </p:nvSpPr>
        <p:spPr>
          <a:xfrm>
            <a:off x="3359696" y="5244086"/>
            <a:ext cx="5058790" cy="4171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9E5CBB8B-AB28-DD49-FB35-93F81F2822C3}"/>
              </a:ext>
            </a:extLst>
          </p:cNvPr>
          <p:cNvCxnSpPr>
            <a:cxnSpLocks/>
          </p:cNvCxnSpPr>
          <p:nvPr/>
        </p:nvCxnSpPr>
        <p:spPr>
          <a:xfrm>
            <a:off x="3359696" y="3140968"/>
            <a:ext cx="29523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6A976-2AE7-BE79-A97A-5FB975CD30B1}"/>
              </a:ext>
            </a:extLst>
          </p:cNvPr>
          <p:cNvSpPr txBox="1"/>
          <p:nvPr/>
        </p:nvSpPr>
        <p:spPr>
          <a:xfrm>
            <a:off x="2567609" y="1548989"/>
            <a:ext cx="2140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4,665,963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24610C2-0605-18E2-D551-22D534127082}"/>
              </a:ext>
            </a:extLst>
          </p:cNvPr>
          <p:cNvCxnSpPr>
            <a:cxnSpLocks/>
          </p:cNvCxnSpPr>
          <p:nvPr/>
        </p:nvCxnSpPr>
        <p:spPr>
          <a:xfrm>
            <a:off x="4943872" y="1791417"/>
            <a:ext cx="648072" cy="26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092CECF-CB41-AE5D-E4A5-4210FE4A7F9F}"/>
              </a:ext>
            </a:extLst>
          </p:cNvPr>
          <p:cNvCxnSpPr>
            <a:cxnSpLocks/>
          </p:cNvCxnSpPr>
          <p:nvPr/>
        </p:nvCxnSpPr>
        <p:spPr>
          <a:xfrm flipV="1">
            <a:off x="4943872" y="1452815"/>
            <a:ext cx="648072" cy="25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3D396-5D1A-F733-19E4-7AB51618BA9B}"/>
              </a:ext>
            </a:extLst>
          </p:cNvPr>
          <p:cNvSpPr txBox="1"/>
          <p:nvPr/>
        </p:nvSpPr>
        <p:spPr>
          <a:xfrm>
            <a:off x="5628456" y="1268760"/>
            <a:ext cx="291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MBS 23.17% (1,081,152)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7884210-A792-3A38-45C6-D09C68A9ED33}"/>
              </a:ext>
            </a:extLst>
          </p:cNvPr>
          <p:cNvSpPr txBox="1"/>
          <p:nvPr/>
        </p:nvSpPr>
        <p:spPr>
          <a:xfrm>
            <a:off x="5735960" y="1873505"/>
            <a:ext cx="279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CT 76.83% (3,584,811)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2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055ED7B-E678-CC26-A035-13169D0D420D}"/>
              </a:ext>
            </a:extLst>
          </p:cNvPr>
          <p:cNvGraphicFramePr>
            <a:graphicFrameLocks noGrp="1"/>
          </p:cNvGraphicFramePr>
          <p:nvPr/>
        </p:nvGraphicFramePr>
        <p:xfrm>
          <a:off x="1559496" y="1"/>
          <a:ext cx="9144002" cy="678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90">
                  <a:extLst>
                    <a:ext uri="{9D8B030D-6E8A-4147-A177-3AD203B41FA5}">
                      <a16:colId xmlns:a16="http://schemas.microsoft.com/office/drawing/2014/main" val="4066621150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3385990864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2012134426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2178357795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545391647"/>
                    </a:ext>
                  </a:extLst>
                </a:gridCol>
                <a:gridCol w="968908">
                  <a:extLst>
                    <a:ext uri="{9D8B030D-6E8A-4147-A177-3AD203B41FA5}">
                      <a16:colId xmlns:a16="http://schemas.microsoft.com/office/drawing/2014/main" val="2516679972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407428649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2027666077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2829650719"/>
                    </a:ext>
                  </a:extLst>
                </a:gridCol>
                <a:gridCol w="851788">
                  <a:extLst>
                    <a:ext uri="{9D8B030D-6E8A-4147-A177-3AD203B41FA5}">
                      <a16:colId xmlns:a16="http://schemas.microsoft.com/office/drawing/2014/main" val="2938886292"/>
                    </a:ext>
                  </a:extLst>
                </a:gridCol>
              </a:tblGrid>
              <a:tr h="49542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F-U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events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of EAC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5886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endParaRPr lang="it-I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12289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6596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(0.24 4.80)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08877"/>
                  </a:ext>
                </a:extLst>
              </a:tr>
              <a:tr h="547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Maret-Ouda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34.437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123.695 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(0.26 1.14)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32135"/>
                  </a:ext>
                </a:extLst>
              </a:tr>
              <a:tr h="54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Mackenzie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8794</a:t>
                      </a: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8794</a:t>
                      </a: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(0.15 0.66)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02966"/>
                  </a:ext>
                </a:extLst>
              </a:tr>
              <a:tr h="54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Schauer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22.198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66.427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(0.01 1.51)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51704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(0.20 0.68)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2184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323.197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(0.52 1.11)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6552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(0.09 11.3)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01598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Andalib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3.26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(1.13 9.41)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77307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Aminian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(0.39 10.31)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10859"/>
                  </a:ext>
                </a:extLst>
              </a:tr>
              <a:tr h="333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Esparham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233.729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693.715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(0.84 1.45)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37719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Lazzati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303.709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605.140 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(0.39 0.93)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36444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524.277 </a:t>
                      </a:r>
                    </a:p>
                    <a:p>
                      <a:pPr marL="0" algn="l" defTabSz="914400" rtl="0" eaLnBrk="1" latinLnBrk="0" hangingPunct="1"/>
                      <a:endParaRPr lang="it-IT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(0.20 0.74)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72888"/>
                  </a:ext>
                </a:extLst>
              </a:tr>
              <a:tr h="443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Akerstrom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693.799 </a:t>
                      </a:r>
                    </a:p>
                    <a:p>
                      <a:pPr marL="0" algn="l" defTabSz="914400" rtl="0" eaLnBrk="1" latinLnBrk="0" hangingPunct="1"/>
                      <a:endParaRPr lang="it-IT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(0.27 2.43)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0511"/>
                  </a:ext>
                </a:extLst>
              </a:tr>
              <a:tr h="591967">
                <a:tc>
                  <a:txBody>
                    <a:bodyPr/>
                    <a:lstStyle/>
                    <a:p>
                      <a:r>
                        <a:rPr lang="it-IT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Chittajallu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55.789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55.789</a:t>
                      </a:r>
                      <a:endParaRPr lang="it-I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(0.42 2.40)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46310"/>
                  </a:ext>
                </a:extLst>
              </a:tr>
            </a:tbl>
          </a:graphicData>
        </a:graphic>
      </p:graphicFrame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EC992D0-FEE4-866B-D8C4-FE8B1D93889F}"/>
              </a:ext>
            </a:extLst>
          </p:cNvPr>
          <p:cNvCxnSpPr>
            <a:cxnSpLocks/>
          </p:cNvCxnSpPr>
          <p:nvPr/>
        </p:nvCxnSpPr>
        <p:spPr>
          <a:xfrm>
            <a:off x="1667508" y="3068960"/>
            <a:ext cx="2520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DC6518B7-E3EA-0196-CD66-A0245FE03A9A}"/>
              </a:ext>
            </a:extLst>
          </p:cNvPr>
          <p:cNvCxnSpPr>
            <a:cxnSpLocks/>
          </p:cNvCxnSpPr>
          <p:nvPr/>
        </p:nvCxnSpPr>
        <p:spPr>
          <a:xfrm>
            <a:off x="1667508" y="508518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6CF46F0-FB35-D205-C6BD-2D0149A169EE}"/>
              </a:ext>
            </a:extLst>
          </p:cNvPr>
          <p:cNvCxnSpPr>
            <a:cxnSpLocks/>
          </p:cNvCxnSpPr>
          <p:nvPr/>
        </p:nvCxnSpPr>
        <p:spPr>
          <a:xfrm>
            <a:off x="1667508" y="5589240"/>
            <a:ext cx="4287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3224FEB1-4C74-E0FA-F452-6F0BEAB2428D}"/>
              </a:ext>
            </a:extLst>
          </p:cNvPr>
          <p:cNvCxnSpPr>
            <a:cxnSpLocks/>
          </p:cNvCxnSpPr>
          <p:nvPr/>
        </p:nvCxnSpPr>
        <p:spPr>
          <a:xfrm>
            <a:off x="1667508" y="6021288"/>
            <a:ext cx="7560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5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7CE6A8-BDF8-59B7-A328-507531B9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405284"/>
            <a:ext cx="4355977" cy="4272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D667B3-ECFA-07E3-995E-9E42A92D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9" y="50232"/>
            <a:ext cx="6028183" cy="11408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506553F-D4EF-AB57-AB11-84C51D906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341964"/>
            <a:ext cx="7116315" cy="5084115"/>
          </a:xfrm>
          <a:prstGeom prst="rect">
            <a:avLst/>
          </a:prstGeom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AAE49D11-3FEB-A712-6CC6-3C7D9FC8F20F}"/>
              </a:ext>
            </a:extLst>
          </p:cNvPr>
          <p:cNvCxnSpPr>
            <a:cxnSpLocks/>
          </p:cNvCxnSpPr>
          <p:nvPr/>
        </p:nvCxnSpPr>
        <p:spPr>
          <a:xfrm>
            <a:off x="2423592" y="328498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164D297-7D26-CEA0-B75E-750ED881A766}"/>
              </a:ext>
            </a:extLst>
          </p:cNvPr>
          <p:cNvCxnSpPr>
            <a:cxnSpLocks/>
          </p:cNvCxnSpPr>
          <p:nvPr/>
        </p:nvCxnSpPr>
        <p:spPr>
          <a:xfrm>
            <a:off x="2423592" y="4725144"/>
            <a:ext cx="658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D142E40-7DA1-AA4A-FD61-DE59749F36DD}"/>
              </a:ext>
            </a:extLst>
          </p:cNvPr>
          <p:cNvCxnSpPr>
            <a:cxnSpLocks/>
          </p:cNvCxnSpPr>
          <p:nvPr/>
        </p:nvCxnSpPr>
        <p:spPr>
          <a:xfrm>
            <a:off x="2423592" y="4941168"/>
            <a:ext cx="658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B0AF3AC-E7FA-513E-6A7D-C5BD81E97B15}"/>
              </a:ext>
            </a:extLst>
          </p:cNvPr>
          <p:cNvCxnSpPr>
            <a:cxnSpLocks/>
          </p:cNvCxnSpPr>
          <p:nvPr/>
        </p:nvCxnSpPr>
        <p:spPr>
          <a:xfrm>
            <a:off x="2423592" y="5157192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2F0B471A-148B-6504-2685-2C4017BD413B}"/>
              </a:ext>
            </a:extLst>
          </p:cNvPr>
          <p:cNvCxnSpPr>
            <a:cxnSpLocks/>
          </p:cNvCxnSpPr>
          <p:nvPr/>
        </p:nvCxnSpPr>
        <p:spPr>
          <a:xfrm>
            <a:off x="7104112" y="3284984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7571A39F-BD55-140F-60D6-B1BF7BF53253}"/>
              </a:ext>
            </a:extLst>
          </p:cNvPr>
          <p:cNvCxnSpPr>
            <a:cxnSpLocks/>
          </p:cNvCxnSpPr>
          <p:nvPr/>
        </p:nvCxnSpPr>
        <p:spPr>
          <a:xfrm>
            <a:off x="7104112" y="4724668"/>
            <a:ext cx="1512168" cy="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FC394449-A6A5-1408-7317-3F0135D173C6}"/>
              </a:ext>
            </a:extLst>
          </p:cNvPr>
          <p:cNvCxnSpPr>
            <a:cxnSpLocks/>
          </p:cNvCxnSpPr>
          <p:nvPr/>
        </p:nvCxnSpPr>
        <p:spPr>
          <a:xfrm>
            <a:off x="7104112" y="4941168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95080B7-D443-6073-114E-876AF0BFCB63}"/>
              </a:ext>
            </a:extLst>
          </p:cNvPr>
          <p:cNvCxnSpPr>
            <a:cxnSpLocks/>
          </p:cNvCxnSpPr>
          <p:nvPr/>
        </p:nvCxnSpPr>
        <p:spPr>
          <a:xfrm>
            <a:off x="7104112" y="5157192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054FBDA-70F9-3F50-0D64-71CD41CE8E3F}"/>
              </a:ext>
            </a:extLst>
          </p:cNvPr>
          <p:cNvCxnSpPr>
            <a:cxnSpLocks/>
          </p:cNvCxnSpPr>
          <p:nvPr/>
        </p:nvCxnSpPr>
        <p:spPr>
          <a:xfrm>
            <a:off x="2423592" y="4077072"/>
            <a:ext cx="658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D72A0F7-4909-143A-92C3-89897278423E}"/>
              </a:ext>
            </a:extLst>
          </p:cNvPr>
          <p:cNvSpPr/>
          <p:nvPr/>
        </p:nvSpPr>
        <p:spPr>
          <a:xfrm>
            <a:off x="2351584" y="5445224"/>
            <a:ext cx="22322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10FDB2-729E-CA67-38BF-F72FD11CE58F}"/>
              </a:ext>
            </a:extLst>
          </p:cNvPr>
          <p:cNvSpPr txBox="1"/>
          <p:nvPr/>
        </p:nvSpPr>
        <p:spPr>
          <a:xfrm>
            <a:off x="6600056" y="6372036"/>
            <a:ext cx="2664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lang="it-IT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D3A04DF-76EF-24CF-A5F1-D990886BA3D1}"/>
              </a:ext>
            </a:extLst>
          </p:cNvPr>
          <p:cNvCxnSpPr>
            <a:cxnSpLocks/>
          </p:cNvCxnSpPr>
          <p:nvPr/>
        </p:nvCxnSpPr>
        <p:spPr>
          <a:xfrm flipH="1" flipV="1">
            <a:off x="5236234" y="5876925"/>
            <a:ext cx="1579846" cy="720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18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7CE6A8-BDF8-59B7-A328-507531B9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6405284"/>
            <a:ext cx="4355977" cy="4272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D667B3-ECFA-07E3-995E-9E42A92D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9" y="50232"/>
            <a:ext cx="6028183" cy="11408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1DB7B04-5817-B598-B88F-67E2C8F9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82245"/>
            <a:ext cx="5616624" cy="406040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9A974C-C4BB-4755-A842-38FACF0F3C6C}"/>
              </a:ext>
            </a:extLst>
          </p:cNvPr>
          <p:cNvSpPr txBox="1"/>
          <p:nvPr/>
        </p:nvSpPr>
        <p:spPr>
          <a:xfrm>
            <a:off x="7248128" y="4365104"/>
            <a:ext cx="3528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Begg’s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0.324</a:t>
            </a:r>
          </a:p>
          <a:p>
            <a:pPr algn="just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Egger’s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0.787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DD4B6E-5938-A258-6B9C-B281A3E00FEC}"/>
              </a:ext>
            </a:extLst>
          </p:cNvPr>
          <p:cNvSpPr txBox="1"/>
          <p:nvPr/>
        </p:nvSpPr>
        <p:spPr>
          <a:xfrm>
            <a:off x="1631504" y="1268761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it-IT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br>
              <a:rPr lang="it-IT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endParaRPr lang="it-IT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1D0DC4A-0824-6182-B523-848B412A30E2}"/>
              </a:ext>
            </a:extLst>
          </p:cNvPr>
          <p:cNvSpPr/>
          <p:nvPr/>
        </p:nvSpPr>
        <p:spPr>
          <a:xfrm>
            <a:off x="9480376" y="-27384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7CE6A8-BDF8-59B7-A328-507531B9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405284"/>
            <a:ext cx="4355977" cy="4272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D667B3-ECFA-07E3-995E-9E42A92D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9" y="50232"/>
            <a:ext cx="6028183" cy="114084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BAC5AF-F998-D009-B6E9-9D1B3993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91" y="1734709"/>
            <a:ext cx="6984776" cy="455058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DF26C5C-E0DF-8DE1-94B7-2AB5841ABDF4}"/>
              </a:ext>
            </a:extLst>
          </p:cNvPr>
          <p:cNvCxnSpPr>
            <a:cxnSpLocks/>
          </p:cNvCxnSpPr>
          <p:nvPr/>
        </p:nvCxnSpPr>
        <p:spPr>
          <a:xfrm>
            <a:off x="2855641" y="2708920"/>
            <a:ext cx="62544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1CEDA28-F4B4-548A-D1AF-2784519CED88}"/>
              </a:ext>
            </a:extLst>
          </p:cNvPr>
          <p:cNvCxnSpPr>
            <a:cxnSpLocks/>
          </p:cNvCxnSpPr>
          <p:nvPr/>
        </p:nvCxnSpPr>
        <p:spPr>
          <a:xfrm>
            <a:off x="2927648" y="3573016"/>
            <a:ext cx="62646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097A3602-6961-9AC1-8304-42E1331B456B}"/>
              </a:ext>
            </a:extLst>
          </p:cNvPr>
          <p:cNvCxnSpPr>
            <a:cxnSpLocks/>
          </p:cNvCxnSpPr>
          <p:nvPr/>
        </p:nvCxnSpPr>
        <p:spPr>
          <a:xfrm>
            <a:off x="2891644" y="4293096"/>
            <a:ext cx="6300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D853F65F-CC90-129A-F35B-C5676F243A5A}"/>
              </a:ext>
            </a:extLst>
          </p:cNvPr>
          <p:cNvSpPr/>
          <p:nvPr/>
        </p:nvSpPr>
        <p:spPr>
          <a:xfrm>
            <a:off x="2334559" y="5229200"/>
            <a:ext cx="288032" cy="94509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AAC12F-7FDD-FF48-4CAD-3D3F1DE125FF}"/>
              </a:ext>
            </a:extLst>
          </p:cNvPr>
          <p:cNvSpPr txBox="1"/>
          <p:nvPr/>
        </p:nvSpPr>
        <p:spPr>
          <a:xfrm>
            <a:off x="3809999" y="11598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Sub-group </a:t>
            </a:r>
            <a:r>
              <a:rPr lang="it-IT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65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48CEA5-9BCF-C3C7-BEE2-4033E210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3356992"/>
            <a:ext cx="8424936" cy="18288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of an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19.3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2020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1.5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attributable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012F17-DB2D-C41F-26EC-F8422685C38B}"/>
              </a:ext>
            </a:extLst>
          </p:cNvPr>
          <p:cNvSpPr txBox="1"/>
          <p:nvPr/>
        </p:nvSpPr>
        <p:spPr>
          <a:xfrm>
            <a:off x="140896" y="6499423"/>
            <a:ext cx="5654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>
                <a:latin typeface="GuardianSans"/>
              </a:rPr>
              <a:t>Cancer </a:t>
            </a:r>
            <a:r>
              <a:rPr lang="it-IT" sz="1600" i="1" dirty="0" err="1">
                <a:latin typeface="GuardianSans"/>
              </a:rPr>
              <a:t>Epidemiol</a:t>
            </a:r>
            <a:r>
              <a:rPr lang="it-IT" sz="1600" i="1" dirty="0">
                <a:latin typeface="GuardianSans"/>
              </a:rPr>
              <a:t> </a:t>
            </a:r>
            <a:r>
              <a:rPr lang="it-IT" sz="1600" i="1" dirty="0" err="1">
                <a:latin typeface="GuardianSans"/>
              </a:rPr>
              <a:t>Biomarkers</a:t>
            </a:r>
            <a:r>
              <a:rPr lang="it-IT" sz="1600" i="1" dirty="0">
                <a:latin typeface="GuardianSans"/>
              </a:rPr>
              <a:t> </a:t>
            </a:r>
            <a:r>
              <a:rPr lang="it-IT" sz="1600" i="1" dirty="0" err="1">
                <a:latin typeface="GuardianSans"/>
              </a:rPr>
              <a:t>Prev</a:t>
            </a:r>
            <a:r>
              <a:rPr lang="it-IT" sz="1600" dirty="0">
                <a:latin typeface="GuardianSansGR"/>
              </a:rPr>
              <a:t>. 2021;30(7):1287-1299. </a:t>
            </a:r>
            <a:endParaRPr lang="it-IT" sz="4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E25919-C6EE-F05E-5D50-5A91E469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60649"/>
            <a:ext cx="7772400" cy="1249135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58BC9A0-C23D-EAFA-654A-649A664BF5E0}"/>
              </a:ext>
            </a:extLst>
          </p:cNvPr>
          <p:cNvSpPr/>
          <p:nvPr/>
        </p:nvSpPr>
        <p:spPr bwMode="auto">
          <a:xfrm>
            <a:off x="2740375" y="2394576"/>
            <a:ext cx="6711250" cy="53036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3611AB0-252E-8559-FE68-ED6FA748D211}"/>
              </a:ext>
            </a:extLst>
          </p:cNvPr>
          <p:cNvSpPr/>
          <p:nvPr/>
        </p:nvSpPr>
        <p:spPr>
          <a:xfrm>
            <a:off x="2740375" y="2420888"/>
            <a:ext cx="6773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it-IT" sz="2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it-IT" sz="2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it-IT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people in the world are </a:t>
            </a:r>
            <a:r>
              <a:rPr lang="it-IT" sz="2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it-IT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obese </a:t>
            </a:r>
          </a:p>
        </p:txBody>
      </p:sp>
    </p:spTree>
    <p:extLst>
      <p:ext uri="{BB962C8B-B14F-4D97-AF65-F5344CB8AC3E}">
        <p14:creationId xmlns:p14="http://schemas.microsoft.com/office/powerpoint/2010/main" val="179448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40EEC3-62DA-7AE3-9D44-18F1175BDC69}"/>
              </a:ext>
            </a:extLst>
          </p:cNvPr>
          <p:cNvSpPr txBox="1"/>
          <p:nvPr/>
        </p:nvSpPr>
        <p:spPr>
          <a:xfrm>
            <a:off x="1703512" y="251938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Data on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surgery </a:t>
            </a:r>
            <a:endParaRPr lang="it-IT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B8E14B-064C-A42C-A761-969AB9FB2D7C}"/>
              </a:ext>
            </a:extLst>
          </p:cNvPr>
          <p:cNvSpPr txBox="1"/>
          <p:nvPr/>
        </p:nvSpPr>
        <p:spPr>
          <a:xfrm>
            <a:off x="1209040" y="1336701"/>
            <a:ext cx="996696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of new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the general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7.2 per 100.000.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Scozzari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2013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underwent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surgery.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Musella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study in 2019, and 10 more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the literature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Lazzati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rate of 3.3 in the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surgery group and 4.6 in the control group </a:t>
            </a:r>
          </a:p>
          <a:p>
            <a:endParaRPr lang="it-IT" dirty="0">
              <a:latin typeface="GuardianTextEgypGR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8832000-6055-82A7-4E10-256C9049B9EC}"/>
              </a:ext>
            </a:extLst>
          </p:cNvPr>
          <p:cNvSpPr/>
          <p:nvPr/>
        </p:nvSpPr>
        <p:spPr>
          <a:xfrm>
            <a:off x="2279576" y="5373217"/>
            <a:ext cx="7992888" cy="8722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recipients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46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F8BD1-88B2-43B8-B3EA-FEE6EA74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b="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4400" b="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D62B01C-22DC-4B1A-9F22-0E0CF9379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5306"/>
              </p:ext>
            </p:extLst>
          </p:nvPr>
        </p:nvGraphicFramePr>
        <p:xfrm>
          <a:off x="1981200" y="98072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892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40EEC3-62DA-7AE3-9D44-18F1175BDC69}"/>
              </a:ext>
            </a:extLst>
          </p:cNvPr>
          <p:cNvSpPr txBox="1"/>
          <p:nvPr/>
        </p:nvSpPr>
        <p:spPr>
          <a:xfrm>
            <a:off x="1703512" y="211287"/>
            <a:ext cx="8784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Conclusions</a:t>
            </a:r>
            <a:r>
              <a:rPr lang="it-IT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Segnaposto contenuto 3">
            <a:extLst>
              <a:ext uri="{FF2B5EF4-FFF2-40B4-BE49-F238E27FC236}">
                <a16:creationId xmlns:a16="http://schemas.microsoft.com/office/drawing/2014/main" id="{1F692401-8394-ED9F-F1AB-D139DE4E2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604008"/>
              </p:ext>
            </p:extLst>
          </p:nvPr>
        </p:nvGraphicFramePr>
        <p:xfrm>
          <a:off x="1981200" y="1904010"/>
          <a:ext cx="8229600" cy="375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164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840" y="758952"/>
            <a:ext cx="5791200" cy="3227514"/>
          </a:xfrm>
        </p:spPr>
        <p:txBody>
          <a:bodyPr>
            <a:normAutofit/>
          </a:bodyPr>
          <a:lstStyle/>
          <a:p>
            <a:pPr algn="ctr"/>
            <a:r>
              <a:rPr lang="it-IT" sz="4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4800" dirty="0">
                <a:ea typeface="+mj-ea"/>
                <a:cs typeface="+mj-cs"/>
              </a:rPr>
              <a:t>k </a:t>
            </a:r>
            <a:r>
              <a:rPr lang="it-IT" sz="4800" dirty="0" err="1">
                <a:ea typeface="+mj-ea"/>
                <a:cs typeface="+mj-cs"/>
              </a:rPr>
              <a:t>you</a:t>
            </a:r>
            <a:r>
              <a:rPr lang="it-IT" sz="4800" dirty="0">
                <a:ea typeface="+mj-ea"/>
                <a:cs typeface="+mj-cs"/>
              </a:rPr>
              <a:t> 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dirty="0">
                <a:ea typeface="+mj-ea"/>
                <a:cs typeface="+mj-cs"/>
              </a:rPr>
              <a:t>for </a:t>
            </a:r>
            <a:r>
              <a:rPr lang="it-IT" sz="4800" dirty="0" err="1">
                <a:ea typeface="+mj-ea"/>
                <a:cs typeface="+mj-cs"/>
              </a:rPr>
              <a:t>your</a:t>
            </a:r>
            <a:r>
              <a:rPr lang="it-IT" sz="4800" dirty="0">
                <a:ea typeface="+mj-ea"/>
                <a:cs typeface="+mj-cs"/>
              </a:rPr>
              <a:t> </a:t>
            </a:r>
            <a:r>
              <a:rPr lang="it-IT" sz="4800" dirty="0" err="1">
                <a:ea typeface="+mj-ea"/>
                <a:cs typeface="+mj-cs"/>
              </a:rPr>
              <a:t>attention</a:t>
            </a:r>
            <a:endParaRPr lang="it-IT" sz="4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D62B01C-22DC-4B1A-9F22-0E0CF93797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3212977"/>
          <a:ext cx="8229600" cy="303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632C180-F3C7-4E80-BE35-28D7200301EA}"/>
              </a:ext>
            </a:extLst>
          </p:cNvPr>
          <p:cNvSpPr/>
          <p:nvPr/>
        </p:nvSpPr>
        <p:spPr bwMode="auto">
          <a:xfrm>
            <a:off x="4079777" y="2394575"/>
            <a:ext cx="3957241" cy="67438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D44C70-A5AF-4FB1-898B-8070A67FBF2C}"/>
              </a:ext>
            </a:extLst>
          </p:cNvPr>
          <p:cNvSpPr/>
          <p:nvPr/>
        </p:nvSpPr>
        <p:spPr>
          <a:xfrm>
            <a:off x="4266435" y="2420888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it-IT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 weight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E4EC98-9038-4B4A-5CB7-35568D4EF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-27384"/>
            <a:ext cx="7772400" cy="21426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7B51AA-04B8-5328-BD08-F566663A3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529675"/>
            <a:ext cx="3779912" cy="3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C3DEB8F-2652-29FE-0916-D4A0291BE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6" y="914411"/>
            <a:ext cx="4335381" cy="10645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6B0E08-E790-0717-C94D-BAE8DA8C3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67" y="888502"/>
            <a:ext cx="4708874" cy="501564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F3F96FB-2D25-B5BD-90A2-DDCE5E0D3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" y="6550496"/>
            <a:ext cx="5202996" cy="263120"/>
          </a:xfrm>
          <a:prstGeom prst="rect">
            <a:avLst/>
          </a:prstGeom>
        </p:spPr>
      </p:pic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AB5012D1-84C2-FAA0-3306-C7CE05ECF8FC}"/>
              </a:ext>
            </a:extLst>
          </p:cNvPr>
          <p:cNvCxnSpPr>
            <a:cxnSpLocks/>
          </p:cNvCxnSpPr>
          <p:nvPr/>
        </p:nvCxnSpPr>
        <p:spPr>
          <a:xfrm>
            <a:off x="5663952" y="1867190"/>
            <a:ext cx="4032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B6F44A4-FF28-8779-F203-A115E53596A0}"/>
              </a:ext>
            </a:extLst>
          </p:cNvPr>
          <p:cNvCxnSpPr>
            <a:cxnSpLocks/>
          </p:cNvCxnSpPr>
          <p:nvPr/>
        </p:nvCxnSpPr>
        <p:spPr>
          <a:xfrm>
            <a:off x="5663952" y="2060848"/>
            <a:ext cx="4032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5BD0DA1A-BFF3-D444-6B54-AEF783B5695F}"/>
              </a:ext>
            </a:extLst>
          </p:cNvPr>
          <p:cNvCxnSpPr>
            <a:cxnSpLocks/>
          </p:cNvCxnSpPr>
          <p:nvPr/>
        </p:nvCxnSpPr>
        <p:spPr>
          <a:xfrm>
            <a:off x="5663952" y="3068960"/>
            <a:ext cx="4032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1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4295AC-E6C1-AF9A-CBE9-93840D280595}"/>
              </a:ext>
            </a:extLst>
          </p:cNvPr>
          <p:cNvSpPr txBox="1"/>
          <p:nvPr/>
        </p:nvSpPr>
        <p:spPr>
          <a:xfrm>
            <a:off x="2882610" y="260648"/>
            <a:ext cx="6417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«The </a:t>
            </a:r>
            <a:r>
              <a:rPr lang="it-IT" sz="40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heart</a:t>
            </a:r>
            <a:r>
              <a:rPr lang="it-IT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the </a:t>
            </a:r>
            <a:r>
              <a:rPr lang="it-IT" sz="40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matter</a:t>
            </a:r>
            <a:r>
              <a:rPr lang="it-IT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9A976BD-D517-8B60-E56C-22185513DBEB}"/>
              </a:ext>
            </a:extLst>
          </p:cNvPr>
          <p:cNvSpPr/>
          <p:nvPr/>
        </p:nvSpPr>
        <p:spPr>
          <a:xfrm>
            <a:off x="8112224" y="314096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 post BS</a:t>
            </a:r>
          </a:p>
          <a:p>
            <a:pPr algn="ctr"/>
            <a:endParaRPr lang="it-I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5E84E2A-A1EF-6B15-A590-8FCBB298B9B6}"/>
              </a:ext>
            </a:extLst>
          </p:cNvPr>
          <p:cNvSpPr/>
          <p:nvPr/>
        </p:nvSpPr>
        <p:spPr>
          <a:xfrm>
            <a:off x="4907868" y="314096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 in obese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9F81C45-C224-6AFB-FF1B-20A18C93F1AB}"/>
              </a:ext>
            </a:extLst>
          </p:cNvPr>
          <p:cNvSpPr/>
          <p:nvPr/>
        </p:nvSpPr>
        <p:spPr>
          <a:xfrm>
            <a:off x="1709495" y="314096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 in general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5965E-4F6E-1442-0C5B-043F08496ADE}"/>
              </a:ext>
            </a:extLst>
          </p:cNvPr>
          <p:cNvSpPr txBox="1"/>
          <p:nvPr/>
        </p:nvSpPr>
        <p:spPr>
          <a:xfrm>
            <a:off x="246351" y="6228020"/>
            <a:ext cx="600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Greene, 1948</a:t>
            </a:r>
          </a:p>
        </p:txBody>
      </p:sp>
      <p:sp>
        <p:nvSpPr>
          <p:cNvPr id="2" name="Freccia bidirezionale orizzontale 1">
            <a:extLst>
              <a:ext uri="{FF2B5EF4-FFF2-40B4-BE49-F238E27FC236}">
                <a16:creationId xmlns:a16="http://schemas.microsoft.com/office/drawing/2014/main" id="{5A2AF5C1-F8B8-5DF7-9DF9-7C750BE08446}"/>
              </a:ext>
            </a:extLst>
          </p:cNvPr>
          <p:cNvSpPr/>
          <p:nvPr/>
        </p:nvSpPr>
        <p:spPr>
          <a:xfrm>
            <a:off x="4187788" y="3897052"/>
            <a:ext cx="612068" cy="2880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bidirezionale orizzontale 3">
            <a:extLst>
              <a:ext uri="{FF2B5EF4-FFF2-40B4-BE49-F238E27FC236}">
                <a16:creationId xmlns:a16="http://schemas.microsoft.com/office/drawing/2014/main" id="{BCA0B72B-95ED-3CE6-3D29-F829334E2E60}"/>
              </a:ext>
            </a:extLst>
          </p:cNvPr>
          <p:cNvSpPr/>
          <p:nvPr/>
        </p:nvSpPr>
        <p:spPr>
          <a:xfrm>
            <a:off x="7392144" y="3897052"/>
            <a:ext cx="612068" cy="2880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46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90A8E198-C127-397E-D612-8A4C5D858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44624"/>
            <a:ext cx="89281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Region-specific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age-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rates (ASR) for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in 2020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EF0CF8-A74C-335F-873D-E68739E55700}"/>
              </a:ext>
            </a:extLst>
          </p:cNvPr>
          <p:cNvSpPr txBox="1"/>
          <p:nvPr/>
        </p:nvSpPr>
        <p:spPr>
          <a:xfrm>
            <a:off x="145834" y="6124944"/>
            <a:ext cx="9052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GLOBOCAN 2020 (International Agency for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Cancer) </a:t>
            </a:r>
          </a:p>
          <a:p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Esophageal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burden, American Cancer Society (ACS)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C71FC1-917E-FF43-BE98-4B992963A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68" y="1075936"/>
            <a:ext cx="6105921" cy="4945352"/>
          </a:xfrm>
          <a:prstGeom prst="rect">
            <a:avLst/>
          </a:prstGeom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ED2CB6D9-3820-B62F-73A3-57D46E69CC8D}"/>
              </a:ext>
            </a:extLst>
          </p:cNvPr>
          <p:cNvCxnSpPr>
            <a:cxnSpLocks/>
          </p:cNvCxnSpPr>
          <p:nvPr/>
        </p:nvCxnSpPr>
        <p:spPr>
          <a:xfrm>
            <a:off x="5131272" y="3356992"/>
            <a:ext cx="2736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A2D59128-C3E0-161D-4216-724DCDF5A388}"/>
              </a:ext>
            </a:extLst>
          </p:cNvPr>
          <p:cNvCxnSpPr>
            <a:cxnSpLocks/>
          </p:cNvCxnSpPr>
          <p:nvPr/>
        </p:nvCxnSpPr>
        <p:spPr>
          <a:xfrm>
            <a:off x="5203280" y="2636912"/>
            <a:ext cx="23042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65002BF3-0F7A-08B5-C9B0-DE3B6401FF29}"/>
              </a:ext>
            </a:extLst>
          </p:cNvPr>
          <p:cNvCxnSpPr>
            <a:cxnSpLocks/>
          </p:cNvCxnSpPr>
          <p:nvPr/>
        </p:nvCxnSpPr>
        <p:spPr>
          <a:xfrm>
            <a:off x="5203280" y="2852936"/>
            <a:ext cx="25202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57727FB-5868-2FF3-B10C-5C9ACCEABE47}"/>
              </a:ext>
            </a:extLst>
          </p:cNvPr>
          <p:cNvCxnSpPr>
            <a:cxnSpLocks/>
          </p:cNvCxnSpPr>
          <p:nvPr/>
        </p:nvCxnSpPr>
        <p:spPr>
          <a:xfrm>
            <a:off x="5419304" y="1844824"/>
            <a:ext cx="11521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7D2FBB4-30AD-9A5D-5865-03946A15EAAA}"/>
              </a:ext>
            </a:extLst>
          </p:cNvPr>
          <p:cNvSpPr txBox="1"/>
          <p:nvPr/>
        </p:nvSpPr>
        <p:spPr>
          <a:xfrm>
            <a:off x="1640976" y="2407030"/>
            <a:ext cx="274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2,9-12,3%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3BE2F30-0D35-2480-8F92-E5A173ADBFB8}"/>
              </a:ext>
            </a:extLst>
          </p:cNvPr>
          <p:cNvSpPr/>
          <p:nvPr/>
        </p:nvSpPr>
        <p:spPr>
          <a:xfrm>
            <a:off x="1631951" y="2268162"/>
            <a:ext cx="2750617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027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>
            <a:extLst>
              <a:ext uri="{FF2B5EF4-FFF2-40B4-BE49-F238E27FC236}">
                <a16:creationId xmlns:a16="http://schemas.microsoft.com/office/drawing/2014/main" id="{0250DBD8-FB72-FAD8-3CAF-6C28F381F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132240"/>
            <a:ext cx="8619489" cy="793433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it-IT" altLang="it-IT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lang="it-IT" altLang="it-IT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Europe and U.S.A. </a:t>
            </a:r>
          </a:p>
        </p:txBody>
      </p:sp>
      <p:pic>
        <p:nvPicPr>
          <p:cNvPr id="27650" name="Picture 9" descr="es_mt_03">
            <a:extLst>
              <a:ext uri="{FF2B5EF4-FFF2-40B4-BE49-F238E27FC236}">
                <a16:creationId xmlns:a16="http://schemas.microsoft.com/office/drawing/2014/main" id="{9C2633C9-EE05-53A9-F2DB-8E465B5C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6402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2" descr="es_mt_05">
            <a:extLst>
              <a:ext uri="{FF2B5EF4-FFF2-40B4-BE49-F238E27FC236}">
                <a16:creationId xmlns:a16="http://schemas.microsoft.com/office/drawing/2014/main" id="{F8CB6C11-4BD8-BF0B-1866-51BA4F32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6402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ttangolo 1">
            <a:extLst>
              <a:ext uri="{FF2B5EF4-FFF2-40B4-BE49-F238E27FC236}">
                <a16:creationId xmlns:a16="http://schemas.microsoft.com/office/drawing/2014/main" id="{84563420-78EC-8DC9-990E-11FA70B1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412876"/>
            <a:ext cx="8785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2400" dirty="0">
                <a:latin typeface="Arial" panose="020B0604020202020204" pitchFamily="34" charset="0"/>
              </a:rPr>
              <a:t>B</a:t>
            </a:r>
            <a:r>
              <a:rPr lang="en-US" altLang="it-IT" sz="2400" dirty="0">
                <a:latin typeface="Arial" panose="020B0604020202020204" pitchFamily="34" charset="0"/>
              </a:rPr>
              <a:t>y the early 1990s, </a:t>
            </a:r>
            <a:r>
              <a:rPr lang="en-US" altLang="it-IT" sz="2400" b="1" u="sng" dirty="0">
                <a:latin typeface="Arial" panose="020B0604020202020204" pitchFamily="34" charset="0"/>
              </a:rPr>
              <a:t>adenocarcinoma</a:t>
            </a:r>
            <a:r>
              <a:rPr lang="en-US" altLang="it-IT" sz="2400" dirty="0">
                <a:latin typeface="Arial" panose="020B0604020202020204" pitchFamily="34" charset="0"/>
              </a:rPr>
              <a:t> had become the most common cancerous cell type among white Americans, accounting for approximately one half of esophageal malignancies in the United States and Europe. Currently ¾ of tumors are adenocarcinoma. </a:t>
            </a:r>
            <a:r>
              <a:rPr lang="en-US" altLang="it-IT" sz="2400" b="1" u="sng" dirty="0">
                <a:latin typeface="Arial" panose="020B0604020202020204" pitchFamily="34" charset="0"/>
              </a:rPr>
              <a:t>Squamous cell cancers</a:t>
            </a:r>
            <a:r>
              <a:rPr lang="en-US" altLang="it-IT" sz="2400" dirty="0">
                <a:latin typeface="Arial" panose="020B0604020202020204" pitchFamily="34" charset="0"/>
              </a:rPr>
              <a:t> still predominate </a:t>
            </a:r>
            <a:r>
              <a:rPr lang="it-IT" altLang="it-IT" sz="2400" dirty="0">
                <a:latin typeface="Arial" panose="020B0604020202020204" pitchFamily="34" charset="0"/>
              </a:rPr>
              <a:t>In the </a:t>
            </a:r>
            <a:r>
              <a:rPr lang="it-IT" altLang="it-IT" sz="2400" dirty="0" err="1">
                <a:latin typeface="Arial" panose="020B0604020202020204" pitchFamily="34" charset="0"/>
              </a:rPr>
              <a:t>highest</a:t>
            </a:r>
            <a:r>
              <a:rPr lang="it-IT" altLang="it-IT" sz="2400" dirty="0">
                <a:latin typeface="Arial" panose="020B0604020202020204" pitchFamily="34" charset="0"/>
              </a:rPr>
              <a:t>-risk </a:t>
            </a:r>
            <a:r>
              <a:rPr lang="it-IT" altLang="it-IT" sz="2400" dirty="0" err="1">
                <a:latin typeface="Arial" panose="020B0604020202020204" pitchFamily="34" charset="0"/>
              </a:rPr>
              <a:t>region</a:t>
            </a:r>
            <a:r>
              <a:rPr lang="it-IT" altLang="it-IT" sz="2400" dirty="0">
                <a:latin typeface="Arial" panose="020B0604020202020204" pitchFamily="34" charset="0"/>
              </a:rPr>
              <a:t>, the so-called </a:t>
            </a:r>
            <a:r>
              <a:rPr lang="it-IT" altLang="it-IT" sz="2400" dirty="0" err="1">
                <a:latin typeface="Arial" panose="020B0604020202020204" pitchFamily="34" charset="0"/>
              </a:rPr>
              <a:t>oesophageal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cancer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belt</a:t>
            </a:r>
            <a:r>
              <a:rPr lang="it-IT" altLang="it-IT" sz="2400" dirty="0">
                <a:latin typeface="Arial" panose="020B0604020202020204" pitchFamily="34" charset="0"/>
              </a:rPr>
              <a:t>, (</a:t>
            </a:r>
            <a:r>
              <a:rPr lang="it-IT" altLang="it-IT" sz="2400" dirty="0" err="1">
                <a:latin typeface="Arial" panose="020B0604020202020204" pitchFamily="34" charset="0"/>
              </a:rPr>
              <a:t>northern</a:t>
            </a:r>
            <a:r>
              <a:rPr lang="it-IT" altLang="it-IT" sz="2400" dirty="0">
                <a:latin typeface="Arial" panose="020B0604020202020204" pitchFamily="34" charset="0"/>
              </a:rPr>
              <a:t> Iran, Central Asia, </a:t>
            </a:r>
            <a:r>
              <a:rPr lang="it-IT" altLang="it-IT" sz="2400" dirty="0" err="1">
                <a:latin typeface="Arial" panose="020B0604020202020204" pitchFamily="34" charset="0"/>
              </a:rPr>
              <a:t>north</a:t>
            </a:r>
            <a:r>
              <a:rPr lang="it-IT" altLang="it-IT" sz="2400" dirty="0">
                <a:latin typeface="Arial" panose="020B0604020202020204" pitchFamily="34" charset="0"/>
              </a:rPr>
              <a:t>- </a:t>
            </a:r>
            <a:r>
              <a:rPr lang="it-IT" altLang="it-IT" sz="2400" dirty="0" err="1">
                <a:latin typeface="Arial" panose="020B0604020202020204" pitchFamily="34" charset="0"/>
              </a:rPr>
              <a:t>central</a:t>
            </a:r>
            <a:r>
              <a:rPr lang="it-IT" altLang="it-IT" sz="2400" dirty="0">
                <a:latin typeface="Arial" panose="020B0604020202020204" pitchFamily="34" charset="0"/>
              </a:rPr>
              <a:t> China). </a:t>
            </a:r>
            <a:endParaRPr lang="en-US" altLang="it-IT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BCC3D8-9067-A3CD-47D7-2F256523A00E}"/>
              </a:ext>
            </a:extLst>
          </p:cNvPr>
          <p:cNvSpPr txBox="1"/>
          <p:nvPr/>
        </p:nvSpPr>
        <p:spPr>
          <a:xfrm>
            <a:off x="1631505" y="2091621"/>
            <a:ext cx="88750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(8 North American, 3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1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1997 OA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1900 OGJA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11 159 control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/>
          </a:p>
          <a:p>
            <a:pPr algn="ctr"/>
            <a:r>
              <a:rPr lang="it-IT" sz="2000" u="sng" dirty="0"/>
              <a:t>vs. BMI &lt; 25 kg/m2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OR = 4.76 [95% CI: 2.96–7.66] for class III </a:t>
            </a:r>
            <a:r>
              <a:rPr lang="it-IT" sz="2000" dirty="0" err="1"/>
              <a:t>obesity</a:t>
            </a:r>
            <a:r>
              <a:rPr lang="it-IT" sz="2000" dirty="0"/>
              <a:t> [BMI ≥ 40 kg/m2 ]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OR = 2.79 [95% CI: 1.89–4.12] for class II </a:t>
            </a:r>
            <a:r>
              <a:rPr lang="it-IT" sz="2000" dirty="0" err="1"/>
              <a:t>obesity</a:t>
            </a:r>
            <a:r>
              <a:rPr lang="it-IT" sz="2000" dirty="0"/>
              <a:t> [BMI: 35– 39.9 kg/m2]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OR = 2.39 [95% CI: 1.86–3.06] for class I </a:t>
            </a:r>
            <a:r>
              <a:rPr lang="it-IT" sz="2000" dirty="0" err="1"/>
              <a:t>obesity</a:t>
            </a:r>
            <a:r>
              <a:rPr lang="it-IT" sz="2000" dirty="0"/>
              <a:t> [BMI: 30–34.9 kg/m2]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OR = 1.54 [95% CI: 1.26–1.88] for </a:t>
            </a:r>
            <a:r>
              <a:rPr lang="it-IT" sz="2000" dirty="0" err="1"/>
              <a:t>overweight</a:t>
            </a:r>
            <a:r>
              <a:rPr lang="it-IT" sz="2000" dirty="0"/>
              <a:t> [BMI: 25–29.9 kg/m2 ]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6870F1-E84E-BC7E-2312-829E49B0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6393657"/>
            <a:ext cx="5967063" cy="3952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F380B0-686D-F09D-E66F-835E7A2F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"/>
            <a:ext cx="6048672" cy="19845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3BF8FCE-FA76-F922-004E-D3681F172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573016"/>
            <a:ext cx="8598698" cy="224753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4E080F6-126B-9BC4-35CF-898A443A3A75}"/>
              </a:ext>
            </a:extLst>
          </p:cNvPr>
          <p:cNvSpPr/>
          <p:nvPr/>
        </p:nvSpPr>
        <p:spPr>
          <a:xfrm>
            <a:off x="4295800" y="3933057"/>
            <a:ext cx="504056" cy="1636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0980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71af3243-3dd4-4a8d-8c0d-dd76da1f02a5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850</TotalTime>
  <Words>1640</Words>
  <Application>Microsoft Office PowerPoint</Application>
  <PresentationFormat>Widescreen</PresentationFormat>
  <Paragraphs>292</Paragraphs>
  <Slides>33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4" baseType="lpstr">
      <vt:lpstr>MS PGothic</vt:lpstr>
      <vt:lpstr>MS PGothic</vt:lpstr>
      <vt:lpstr>Arial</vt:lpstr>
      <vt:lpstr>Calibri</vt:lpstr>
      <vt:lpstr>Elsevier Sans</vt:lpstr>
      <vt:lpstr>GuardianSans</vt:lpstr>
      <vt:lpstr>GuardianSansGR</vt:lpstr>
      <vt:lpstr>GuardianTextEgypGR</vt:lpstr>
      <vt:lpstr>Times New Roman</vt:lpstr>
      <vt:lpstr>Wingdings</vt:lpstr>
      <vt:lpstr>RetrospectVTI</vt:lpstr>
      <vt:lpstr>Esophageal Adenocarcinoma  After Bariatric Surgery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Region-specific incidence and mortality age-standardized rates (ASR) for esophageal cancer worldwide in 2020</vt:lpstr>
      <vt:lpstr>Epidemiology in Europe and U.S.A. </vt:lpstr>
      <vt:lpstr>Presentazione standard di PowerPoint</vt:lpstr>
      <vt:lpstr>Presentazione standard di PowerPoint</vt:lpstr>
      <vt:lpstr>Presentazione standard di PowerPoint</vt:lpstr>
      <vt:lpstr>Incidence of EC after obesity surgery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Limitations of the presented studies</vt:lpstr>
      <vt:lpstr>Presentazione standard di PowerPoint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Camerini</cp:lastModifiedBy>
  <cp:revision>14</cp:revision>
  <dcterms:created xsi:type="dcterms:W3CDTF">2022-02-27T17:36:31Z</dcterms:created>
  <dcterms:modified xsi:type="dcterms:W3CDTF">2025-05-05T15:18:25Z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